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7"/>
  </p:notesMasterIdLst>
  <p:sldIdLst>
    <p:sldId id="502" r:id="rId2"/>
    <p:sldId id="503" r:id="rId3"/>
    <p:sldId id="504" r:id="rId4"/>
    <p:sldId id="505" r:id="rId5"/>
    <p:sldId id="507" r:id="rId6"/>
    <p:sldId id="326" r:id="rId7"/>
    <p:sldId id="327" r:id="rId8"/>
    <p:sldId id="459" r:id="rId9"/>
    <p:sldId id="328" r:id="rId10"/>
    <p:sldId id="333" r:id="rId11"/>
    <p:sldId id="336" r:id="rId12"/>
    <p:sldId id="550" r:id="rId13"/>
    <p:sldId id="402" r:id="rId14"/>
    <p:sldId id="448" r:id="rId15"/>
    <p:sldId id="335" r:id="rId16"/>
    <p:sldId id="337" r:id="rId17"/>
    <p:sldId id="447" r:id="rId18"/>
    <p:sldId id="338" r:id="rId19"/>
    <p:sldId id="340" r:id="rId20"/>
    <p:sldId id="407" r:id="rId21"/>
    <p:sldId id="396" r:id="rId22"/>
    <p:sldId id="449" r:id="rId23"/>
    <p:sldId id="450" r:id="rId24"/>
    <p:sldId id="451" r:id="rId25"/>
    <p:sldId id="452" r:id="rId26"/>
    <p:sldId id="460" r:id="rId27"/>
    <p:sldId id="400" r:id="rId28"/>
    <p:sldId id="399" r:id="rId29"/>
    <p:sldId id="403" r:id="rId30"/>
    <p:sldId id="404" r:id="rId31"/>
    <p:sldId id="406" r:id="rId32"/>
    <p:sldId id="342" r:id="rId33"/>
    <p:sldId id="408" r:id="rId34"/>
    <p:sldId id="395" r:id="rId35"/>
    <p:sldId id="394" r:id="rId36"/>
    <p:sldId id="601" r:id="rId37"/>
    <p:sldId id="602" r:id="rId38"/>
    <p:sldId id="603" r:id="rId39"/>
    <p:sldId id="604" r:id="rId40"/>
    <p:sldId id="605" r:id="rId41"/>
    <p:sldId id="606" r:id="rId42"/>
    <p:sldId id="345" r:id="rId43"/>
    <p:sldId id="346" r:id="rId44"/>
    <p:sldId id="348" r:id="rId45"/>
    <p:sldId id="347" r:id="rId46"/>
    <p:sldId id="391" r:id="rId47"/>
    <p:sldId id="419" r:id="rId48"/>
    <p:sldId id="351" r:id="rId49"/>
    <p:sldId id="462" r:id="rId50"/>
    <p:sldId id="463" r:id="rId51"/>
    <p:sldId id="464" r:id="rId52"/>
    <p:sldId id="465" r:id="rId53"/>
    <p:sldId id="349" r:id="rId54"/>
    <p:sldId id="355" r:id="rId55"/>
    <p:sldId id="352" r:id="rId56"/>
    <p:sldId id="353" r:id="rId57"/>
    <p:sldId id="354" r:id="rId58"/>
    <p:sldId id="356" r:id="rId59"/>
    <p:sldId id="357" r:id="rId60"/>
    <p:sldId id="358" r:id="rId61"/>
    <p:sldId id="467" r:id="rId62"/>
    <p:sldId id="466" r:id="rId63"/>
    <p:sldId id="359" r:id="rId64"/>
    <p:sldId id="360" r:id="rId65"/>
    <p:sldId id="390" r:id="rId66"/>
    <p:sldId id="361" r:id="rId67"/>
    <p:sldId id="362" r:id="rId68"/>
    <p:sldId id="363" r:id="rId69"/>
    <p:sldId id="366" r:id="rId70"/>
    <p:sldId id="387" r:id="rId71"/>
    <p:sldId id="389" r:id="rId72"/>
    <p:sldId id="367" r:id="rId73"/>
    <p:sldId id="369" r:id="rId74"/>
    <p:sldId id="371" r:id="rId75"/>
    <p:sldId id="388" r:id="rId76"/>
    <p:sldId id="372" r:id="rId77"/>
    <p:sldId id="393" r:id="rId78"/>
    <p:sldId id="512" r:id="rId79"/>
    <p:sldId id="513" r:id="rId80"/>
    <p:sldId id="514" r:id="rId81"/>
    <p:sldId id="515" r:id="rId82"/>
    <p:sldId id="364" r:id="rId83"/>
    <p:sldId id="365" r:id="rId84"/>
    <p:sldId id="382" r:id="rId85"/>
    <p:sldId id="380" r:id="rId86"/>
    <p:sldId id="381" r:id="rId87"/>
    <p:sldId id="508" r:id="rId88"/>
    <p:sldId id="509" r:id="rId89"/>
    <p:sldId id="510" r:id="rId90"/>
    <p:sldId id="511" r:id="rId91"/>
    <p:sldId id="468" r:id="rId92"/>
    <p:sldId id="257" r:id="rId93"/>
    <p:sldId id="516" r:id="rId94"/>
    <p:sldId id="517" r:id="rId95"/>
    <p:sldId id="518" r:id="rId96"/>
    <p:sldId id="519" r:id="rId97"/>
    <p:sldId id="520" r:id="rId98"/>
    <p:sldId id="521" r:id="rId99"/>
    <p:sldId id="522" r:id="rId100"/>
    <p:sldId id="523" r:id="rId101"/>
    <p:sldId id="524" r:id="rId102"/>
    <p:sldId id="525" r:id="rId103"/>
    <p:sldId id="526" r:id="rId104"/>
    <p:sldId id="527" r:id="rId105"/>
    <p:sldId id="528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0" r:id="rId118"/>
    <p:sldId id="541" r:id="rId119"/>
    <p:sldId id="543" r:id="rId120"/>
    <p:sldId id="544" r:id="rId121"/>
    <p:sldId id="545" r:id="rId122"/>
    <p:sldId id="546" r:id="rId123"/>
    <p:sldId id="547" r:id="rId124"/>
    <p:sldId id="548" r:id="rId125"/>
    <p:sldId id="549" r:id="rId126"/>
    <p:sldId id="607" r:id="rId127"/>
    <p:sldId id="608" r:id="rId128"/>
    <p:sldId id="609" r:id="rId129"/>
    <p:sldId id="610" r:id="rId130"/>
    <p:sldId id="611" r:id="rId131"/>
    <p:sldId id="612" r:id="rId132"/>
    <p:sldId id="613" r:id="rId133"/>
    <p:sldId id="614" r:id="rId134"/>
    <p:sldId id="615" r:id="rId135"/>
    <p:sldId id="616" r:id="rId136"/>
    <p:sldId id="617" r:id="rId137"/>
    <p:sldId id="618" r:id="rId138"/>
    <p:sldId id="619" r:id="rId139"/>
    <p:sldId id="556" r:id="rId140"/>
    <p:sldId id="557" r:id="rId141"/>
    <p:sldId id="558" r:id="rId142"/>
    <p:sldId id="559" r:id="rId143"/>
    <p:sldId id="560" r:id="rId144"/>
    <p:sldId id="561" r:id="rId145"/>
    <p:sldId id="562" r:id="rId146"/>
    <p:sldId id="563" r:id="rId147"/>
    <p:sldId id="565" r:id="rId148"/>
    <p:sldId id="566" r:id="rId149"/>
    <p:sldId id="567" r:id="rId150"/>
    <p:sldId id="568" r:id="rId151"/>
    <p:sldId id="569" r:id="rId152"/>
    <p:sldId id="572" r:id="rId153"/>
    <p:sldId id="573" r:id="rId154"/>
    <p:sldId id="574" r:id="rId155"/>
    <p:sldId id="575" r:id="rId156"/>
    <p:sldId id="576" r:id="rId157"/>
    <p:sldId id="577" r:id="rId158"/>
    <p:sldId id="578" r:id="rId159"/>
    <p:sldId id="579" r:id="rId160"/>
    <p:sldId id="580" r:id="rId161"/>
    <p:sldId id="581" r:id="rId162"/>
    <p:sldId id="582" r:id="rId163"/>
    <p:sldId id="583" r:id="rId164"/>
    <p:sldId id="584" r:id="rId165"/>
    <p:sldId id="585" r:id="rId166"/>
    <p:sldId id="586" r:id="rId167"/>
    <p:sldId id="587" r:id="rId168"/>
    <p:sldId id="588" r:id="rId169"/>
    <p:sldId id="589" r:id="rId170"/>
    <p:sldId id="593" r:id="rId171"/>
    <p:sldId id="594" r:id="rId172"/>
    <p:sldId id="596" r:id="rId173"/>
    <p:sldId id="597" r:id="rId174"/>
    <p:sldId id="599" r:id="rId175"/>
    <p:sldId id="600" r:id="rId176"/>
    <p:sldId id="640" r:id="rId177"/>
    <p:sldId id="620" r:id="rId178"/>
    <p:sldId id="621" r:id="rId179"/>
    <p:sldId id="622" r:id="rId180"/>
    <p:sldId id="623" r:id="rId181"/>
    <p:sldId id="624" r:id="rId182"/>
    <p:sldId id="625" r:id="rId183"/>
    <p:sldId id="626" r:id="rId184"/>
    <p:sldId id="627" r:id="rId185"/>
    <p:sldId id="628" r:id="rId186"/>
    <p:sldId id="629" r:id="rId187"/>
    <p:sldId id="630" r:id="rId188"/>
    <p:sldId id="631" r:id="rId189"/>
    <p:sldId id="632" r:id="rId190"/>
    <p:sldId id="633" r:id="rId191"/>
    <p:sldId id="634" r:id="rId192"/>
    <p:sldId id="635" r:id="rId193"/>
    <p:sldId id="636" r:id="rId194"/>
    <p:sldId id="637" r:id="rId195"/>
    <p:sldId id="638" r:id="rId196"/>
    <p:sldId id="639" r:id="rId197"/>
    <p:sldId id="473" r:id="rId198"/>
    <p:sldId id="474" r:id="rId199"/>
    <p:sldId id="475" r:id="rId200"/>
    <p:sldId id="476" r:id="rId201"/>
    <p:sldId id="477" r:id="rId202"/>
    <p:sldId id="478" r:id="rId203"/>
    <p:sldId id="479" r:id="rId204"/>
    <p:sldId id="480" r:id="rId205"/>
    <p:sldId id="481" r:id="rId206"/>
    <p:sldId id="482" r:id="rId207"/>
    <p:sldId id="483" r:id="rId208"/>
    <p:sldId id="484" r:id="rId209"/>
    <p:sldId id="485" r:id="rId210"/>
    <p:sldId id="486" r:id="rId211"/>
    <p:sldId id="487" r:id="rId212"/>
    <p:sldId id="488" r:id="rId213"/>
    <p:sldId id="489" r:id="rId214"/>
    <p:sldId id="490" r:id="rId215"/>
    <p:sldId id="491" r:id="rId216"/>
    <p:sldId id="492" r:id="rId217"/>
    <p:sldId id="493" r:id="rId218"/>
    <p:sldId id="494" r:id="rId219"/>
    <p:sldId id="495" r:id="rId220"/>
    <p:sldId id="496" r:id="rId221"/>
    <p:sldId id="497" r:id="rId222"/>
    <p:sldId id="498" r:id="rId223"/>
    <p:sldId id="499" r:id="rId224"/>
    <p:sldId id="500" r:id="rId225"/>
    <p:sldId id="501" r:id="rId22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12" autoAdjust="0"/>
  </p:normalViewPr>
  <p:slideViewPr>
    <p:cSldViewPr>
      <p:cViewPr varScale="1">
        <p:scale>
          <a:sx n="120" d="100"/>
          <a:sy n="120" d="100"/>
        </p:scale>
        <p:origin x="12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5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56A38D7-1DD7-4F49-860E-55E4FD910BC9}" type="datetimeFigureOut">
              <a:rPr lang="de-DE"/>
              <a:pPr>
                <a:defRPr/>
              </a:pPr>
              <a:t>18.05.2018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CB30818-CC13-4B9C-B7AC-D486EE1AF91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307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6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Nur als kleine Ergänzung: Ich hänge ein Bild von den Streifen der durchgeführten in-house </a:t>
            </a:r>
            <a:r>
              <a:rPr lang="de-DE" dirty="0" err="1" smtClean="0"/>
              <a:t>Blots</a:t>
            </a:r>
            <a:r>
              <a:rPr lang="de-DE" dirty="0" smtClean="0"/>
              <a:t> an (von links nach rechts) 1: LLGP EITB Serum 2:LLGP EITB Liquor 3: rT24/rES33-blot Serum 4:rT24 </a:t>
            </a:r>
            <a:r>
              <a:rPr lang="de-DE" dirty="0" err="1" smtClean="0"/>
              <a:t>blot</a:t>
            </a:r>
            <a:r>
              <a:rPr lang="de-DE" dirty="0" smtClean="0"/>
              <a:t> Liquor Alles bis auf die rES33-Bande (sollte bei 3 ca. 1 cm über der rT24 Bande erscheinen) positiv. Das heißt, CC Ab positiv in allen Tests, aber keine </a:t>
            </a:r>
            <a:r>
              <a:rPr lang="de-DE" dirty="0" err="1" smtClean="0"/>
              <a:t>Taeniasis</a:t>
            </a:r>
            <a:r>
              <a:rPr lang="de-DE" dirty="0" smtClean="0"/>
              <a:t> Abs. </a:t>
            </a:r>
          </a:p>
          <a:p>
            <a:endParaRPr lang="en-GB" dirty="0" smtClean="0"/>
          </a:p>
        </p:txBody>
      </p:sp>
      <p:sp>
        <p:nvSpPr>
          <p:cNvPr id="757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AF663F-0170-4670-97AB-823629A98C61}" type="slidenum">
              <a:rPr lang="de-DE" smtClean="0"/>
              <a:pPr eaLnBrk="1" hangingPunct="1"/>
              <a:t>41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8656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Nicht Thomas Mann Joseph und seine Brüder….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07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dirty="0" err="1" smtClean="0">
                <a:latin typeface="Calibri" panose="020F0502020204030204" pitchFamily="34" charset="0"/>
              </a:rPr>
              <a:t>Sonographsiche</a:t>
            </a:r>
            <a:r>
              <a:rPr lang="de-DE" altLang="de-DE" dirty="0" smtClean="0">
                <a:latin typeface="Calibri" panose="020F0502020204030204" pitchFamily="34" charset="0"/>
              </a:rPr>
              <a:t> Darstellung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der Zyste im WHO-Stadium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CE3 nach 2x PAIR-Therapie.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Die kollabierte Zystenwand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ist unverändert von echo-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armer Flüssigkeit umgeben,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die Zystenwand ist (noch)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nicht verkalkt, aber im vgl.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deutlich schmaler.</a:t>
            </a:r>
            <a:endParaRPr lang="de-DE" dirty="0" smtClean="0">
              <a:latin typeface="Calibri" panose="020F050202020403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96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E0601-4DCD-41CC-B959-A48EB12CEE69}" type="slidenum">
              <a:rPr lang="de-DE" smtClean="0"/>
              <a:pPr/>
              <a:t>96</a:t>
            </a:fld>
            <a:endParaRPr lang="de-DE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MF</a:t>
            </a:r>
          </a:p>
        </p:txBody>
      </p:sp>
    </p:spTree>
    <p:extLst>
      <p:ext uri="{BB962C8B-B14F-4D97-AF65-F5344CB8AC3E}">
        <p14:creationId xmlns:p14="http://schemas.microsoft.com/office/powerpoint/2010/main" val="380500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E3DCBD-226D-4E52-9C67-AD649AD88468}" type="slidenum">
              <a:rPr lang="de-DE" smtClean="0"/>
              <a:pPr/>
              <a:t>97</a:t>
            </a:fld>
            <a:endParaRPr lang="de-DE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err="1" smtClean="0"/>
              <a:t>Tegument</a:t>
            </a:r>
            <a:r>
              <a:rPr lang="de-DE" dirty="0" smtClean="0"/>
              <a:t> als Organ zur Nahrungsresorption</a:t>
            </a:r>
          </a:p>
        </p:txBody>
      </p:sp>
    </p:spTree>
    <p:extLst>
      <p:ext uri="{BB962C8B-B14F-4D97-AF65-F5344CB8AC3E}">
        <p14:creationId xmlns:p14="http://schemas.microsoft.com/office/powerpoint/2010/main" val="23044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Indien:</a:t>
            </a:r>
            <a:r>
              <a:rPr lang="de-DE" baseline="0" dirty="0" smtClean="0"/>
              <a:t> 20Mio. Inf. und 2/3 </a:t>
            </a:r>
            <a:r>
              <a:rPr lang="de-DE" baseline="0" dirty="0" err="1" smtClean="0"/>
              <a:t>chirurg</a:t>
            </a:r>
            <a:r>
              <a:rPr lang="de-DE" baseline="0" dirty="0" smtClean="0"/>
              <a:t>. behandlungsbedürftig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B006CC-3391-4642-AED5-006761980240}" type="slidenum">
              <a:rPr lang="de-DE" smtClean="0"/>
              <a:pPr>
                <a:defRPr/>
              </a:pPr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617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749314-287F-438F-B936-AE02CAA7B9B2}" type="slidenum">
              <a:rPr lang="de-DE" smtClean="0"/>
              <a:pPr/>
              <a:t>99</a:t>
            </a:fld>
            <a:endParaRPr lang="de-DE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Ink.: 8-16 Monate oer kürzer</a:t>
            </a:r>
          </a:p>
        </p:txBody>
      </p:sp>
    </p:spTree>
    <p:extLst>
      <p:ext uri="{BB962C8B-B14F-4D97-AF65-F5344CB8AC3E}">
        <p14:creationId xmlns:p14="http://schemas.microsoft.com/office/powerpoint/2010/main" val="977556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948AEB-8002-4FC4-BC24-996B892AC10B}" type="slidenum">
              <a:rPr lang="de-DE" smtClean="0"/>
              <a:pPr/>
              <a:t>101</a:t>
            </a:fld>
            <a:endParaRPr lang="de-DE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Stechrüssel mit MF 60/Stich</a:t>
            </a:r>
          </a:p>
        </p:txBody>
      </p:sp>
    </p:spTree>
    <p:extLst>
      <p:ext uri="{BB962C8B-B14F-4D97-AF65-F5344CB8AC3E}">
        <p14:creationId xmlns:p14="http://schemas.microsoft.com/office/powerpoint/2010/main" val="84326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ADCC: NK Zell-</a:t>
            </a:r>
            <a:r>
              <a:rPr lang="de-DE" dirty="0" err="1" smtClean="0"/>
              <a:t>FcR</a:t>
            </a:r>
            <a:r>
              <a:rPr lang="de-DE" baseline="0" dirty="0" smtClean="0"/>
              <a:t> (CD16) bindet an AK-AG Komplex, wird </a:t>
            </a:r>
            <a:r>
              <a:rPr lang="de-DE" baseline="0" dirty="0" err="1" smtClean="0"/>
              <a:t>cross</a:t>
            </a:r>
            <a:r>
              <a:rPr lang="de-DE" baseline="0" dirty="0" smtClean="0"/>
              <a:t>-gelinkt, Aktivierung der NK Zellen und Freisetzung </a:t>
            </a:r>
            <a:r>
              <a:rPr lang="de-DE" baseline="0" dirty="0" err="1" smtClean="0"/>
              <a:t>lyt</a:t>
            </a:r>
            <a:r>
              <a:rPr lang="de-DE" baseline="0" dirty="0" smtClean="0"/>
              <a:t>. Enzyme und Zelltod; </a:t>
            </a:r>
            <a:r>
              <a:rPr lang="de-DE" baseline="0" dirty="0" err="1" smtClean="0"/>
              <a:t>ähnl</a:t>
            </a:r>
            <a:r>
              <a:rPr lang="de-DE" baseline="0" dirty="0" smtClean="0"/>
              <a:t>. Bei Eos und </a:t>
            </a:r>
            <a:r>
              <a:rPr lang="de-DE" baseline="0" dirty="0" err="1" smtClean="0"/>
              <a:t>FcepsilonR</a:t>
            </a:r>
            <a:r>
              <a:rPr lang="de-DE" baseline="0" dirty="0" smtClean="0"/>
              <a:t>-cross-</a:t>
            </a:r>
            <a:r>
              <a:rPr lang="de-DE" baseline="0" dirty="0" err="1" smtClean="0"/>
              <a:t>linking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B006CC-3391-4642-AED5-006761980240}" type="slidenum">
              <a:rPr lang="de-DE" smtClean="0"/>
              <a:pPr>
                <a:defRPr/>
              </a:pPr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098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93AA3-4503-46A1-B69F-E41A13174E30}" type="slidenum">
              <a:rPr lang="de-DE" smtClean="0"/>
              <a:pPr/>
              <a:t>103</a:t>
            </a:fld>
            <a:endParaRPr lang="de-DE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Makrofilarien (Würmer)</a:t>
            </a:r>
          </a:p>
        </p:txBody>
      </p:sp>
    </p:spTree>
    <p:extLst>
      <p:ext uri="{BB962C8B-B14F-4D97-AF65-F5344CB8AC3E}">
        <p14:creationId xmlns:p14="http://schemas.microsoft.com/office/powerpoint/2010/main" val="352215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546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D034B4-E362-41B5-8AED-B0839180555E}" type="slidenum">
              <a:rPr lang="de-DE" smtClean="0"/>
              <a:pPr/>
              <a:t>104</a:t>
            </a:fld>
            <a:endParaRPr lang="de-DE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Weibchen 10cm, Männchen 4cm</a:t>
            </a:r>
          </a:p>
          <a:p>
            <a:pPr eaLnBrk="1" hangingPunct="1"/>
            <a:r>
              <a:rPr lang="de-DE" smtClean="0"/>
              <a:t>Legen Eier ab die lebende Larven enthalten vivpar</a:t>
            </a:r>
          </a:p>
          <a:p>
            <a:pPr eaLnBrk="1" hangingPunct="1"/>
            <a:r>
              <a:rPr lang="de-DE" smtClean="0"/>
              <a:t>Überleben bis zu 20 J.</a:t>
            </a:r>
          </a:p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082963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B313C6-D49C-4D8D-B98F-8361D48D7FA4}" type="slidenum">
              <a:rPr lang="de-DE" smtClean="0"/>
              <a:pPr/>
              <a:t>105</a:t>
            </a:fld>
            <a:endParaRPr lang="de-DE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Ausschwäremen bedingt durch geringen Anstieg der Sauerstoffspannung in den perialveolären Lungenkapillaren in der Nacht</a:t>
            </a:r>
          </a:p>
          <a:p>
            <a:pPr eaLnBrk="1" hangingPunct="1"/>
            <a:r>
              <a:rPr lang="de-DE" smtClean="0"/>
              <a:t>Während des Tages halten sich die MF in den sog. Längeren Arbeitskapillaren auf</a:t>
            </a:r>
          </a:p>
          <a:p>
            <a:pPr eaLnBrk="1" hangingPunct="1"/>
            <a:r>
              <a:rPr lang="de-DE" smtClean="0"/>
              <a:t>Es gibt auch sub- und aperiodische Stämme; Dichte: bis zu 10.000/ml; Periodizität aufgehoben bei Nachtschichtarbeitern!</a:t>
            </a:r>
          </a:p>
          <a:p>
            <a:pPr eaLnBrk="1" hangingPunct="1"/>
            <a:r>
              <a:rPr lang="de-DE" smtClean="0"/>
              <a:t>DD: LoaLoa schwärmt tagsüber wegen Körpertemperaturanstieg aus</a:t>
            </a:r>
          </a:p>
        </p:txBody>
      </p:sp>
    </p:spTree>
    <p:extLst>
      <p:ext uri="{BB962C8B-B14F-4D97-AF65-F5344CB8AC3E}">
        <p14:creationId xmlns:p14="http://schemas.microsoft.com/office/powerpoint/2010/main" val="3696185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BAF784-7F98-40F2-AFDF-22534214C47A}" type="slidenum">
              <a:rPr lang="de-DE" smtClean="0"/>
              <a:pPr/>
              <a:t>106</a:t>
            </a:fld>
            <a:endParaRPr lang="de-DE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Gescheidete MF; lebt bis zu 1 J.</a:t>
            </a:r>
          </a:p>
          <a:p>
            <a:pPr eaLnBrk="1" hangingPunct="1"/>
            <a:r>
              <a:rPr lang="de-DE" smtClean="0"/>
              <a:t>DD:Onch. ungescheidet</a:t>
            </a:r>
          </a:p>
        </p:txBody>
      </p:sp>
    </p:spTree>
    <p:extLst>
      <p:ext uri="{BB962C8B-B14F-4D97-AF65-F5344CB8AC3E}">
        <p14:creationId xmlns:p14="http://schemas.microsoft.com/office/powerpoint/2010/main" val="109084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7CA493-4EE3-4300-B724-E229CA5AC112}" type="slidenum">
              <a:rPr lang="de-DE" smtClean="0"/>
              <a:pPr/>
              <a:t>120</a:t>
            </a:fld>
            <a:endParaRPr lang="de-DE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MF bleiben auf Filter hängen und können mikroskopiert werden</a:t>
            </a:r>
          </a:p>
        </p:txBody>
      </p:sp>
    </p:spTree>
    <p:extLst>
      <p:ext uri="{BB962C8B-B14F-4D97-AF65-F5344CB8AC3E}">
        <p14:creationId xmlns:p14="http://schemas.microsoft.com/office/powerpoint/2010/main" val="3475123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F5E5-5BA0-4401-840E-E7520E36598C}" type="slidenum">
              <a:rPr lang="de-DE" smtClean="0"/>
              <a:pPr/>
              <a:t>126</a:t>
            </a:fld>
            <a:endParaRPr lang="de-DE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Zentralafrika Benin bis Angola</a:t>
            </a:r>
          </a:p>
          <a:p>
            <a:pPr eaLnBrk="1" hangingPunct="1"/>
            <a:r>
              <a:rPr lang="de-DE" smtClean="0"/>
              <a:t>Va Regenwald und Sümpfe am Wald angrenzend</a:t>
            </a:r>
          </a:p>
          <a:p>
            <a:pPr eaLnBrk="1" hangingPunct="1"/>
            <a:r>
              <a:rPr lang="de-DE" smtClean="0"/>
              <a:t>Mensch als einzigster Wirt</a:t>
            </a:r>
          </a:p>
        </p:txBody>
      </p:sp>
    </p:spTree>
    <p:extLst>
      <p:ext uri="{BB962C8B-B14F-4D97-AF65-F5344CB8AC3E}">
        <p14:creationId xmlns:p14="http://schemas.microsoft.com/office/powerpoint/2010/main" val="2332194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2180D3-8222-4B3A-9F96-1A1BB1DE1CB0}" type="slidenum">
              <a:rPr lang="de-DE" smtClean="0"/>
              <a:pPr/>
              <a:t>128</a:t>
            </a:fld>
            <a:endParaRPr lang="de-DE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/>
              <a:t>Bremsen/</a:t>
            </a:r>
            <a:r>
              <a:rPr lang="de-DE" dirty="0" err="1" smtClean="0"/>
              <a:t>Tabaniden</a:t>
            </a:r>
            <a:r>
              <a:rPr lang="de-DE" dirty="0" smtClean="0"/>
              <a:t> der Gattung </a:t>
            </a:r>
            <a:r>
              <a:rPr lang="de-DE" dirty="0" err="1" smtClean="0"/>
              <a:t>Chrysops</a:t>
            </a:r>
            <a:r>
              <a:rPr lang="de-DE" dirty="0" smtClean="0"/>
              <a:t>; schmerzhafter Stich; genannt Mango </a:t>
            </a:r>
            <a:r>
              <a:rPr lang="de-DE" dirty="0" err="1" smtClean="0"/>
              <a:t>fly</a:t>
            </a:r>
            <a:r>
              <a:rPr lang="de-DE" dirty="0" smtClean="0"/>
              <a:t> oder Regenbremse-tagaktiv</a:t>
            </a:r>
          </a:p>
        </p:txBody>
      </p:sp>
    </p:spTree>
    <p:extLst>
      <p:ext uri="{BB962C8B-B14F-4D97-AF65-F5344CB8AC3E}">
        <p14:creationId xmlns:p14="http://schemas.microsoft.com/office/powerpoint/2010/main" val="4043827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402F09-F448-4A8F-8401-2919F62632B0}" type="slidenum">
              <a:rPr lang="de-DE" smtClean="0"/>
              <a:pPr/>
              <a:t>135</a:t>
            </a:fld>
            <a:endParaRPr lang="de-DE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Verschwindet nach wenigen Minuten wieder</a:t>
            </a:r>
          </a:p>
        </p:txBody>
      </p:sp>
    </p:spTree>
    <p:extLst>
      <p:ext uri="{BB962C8B-B14F-4D97-AF65-F5344CB8AC3E}">
        <p14:creationId xmlns:p14="http://schemas.microsoft.com/office/powerpoint/2010/main" val="1757202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3AD0A7-998E-476E-8E62-E1B3FEDCFDBA}" type="slidenum">
              <a:rPr lang="de-DE" smtClean="0"/>
              <a:pPr/>
              <a:t>137</a:t>
            </a:fld>
            <a:endParaRPr lang="de-DE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Calabar Schwellung: prall elastische nicht-eindrückbare Ödeme; rasch auftretend, nach 1-3 Tagen rückläufig</a:t>
            </a:r>
          </a:p>
        </p:txBody>
      </p:sp>
    </p:spTree>
    <p:extLst>
      <p:ext uri="{BB962C8B-B14F-4D97-AF65-F5344CB8AC3E}">
        <p14:creationId xmlns:p14="http://schemas.microsoft.com/office/powerpoint/2010/main" val="1766383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A34F40-D499-4646-B865-BD5572322A92}" type="slidenum">
              <a:rPr lang="de-DE" smtClean="0"/>
              <a:pPr/>
              <a:t>141</a:t>
            </a:fld>
            <a:endParaRPr lang="de-DE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Calabarschwellung</a:t>
            </a:r>
          </a:p>
        </p:txBody>
      </p:sp>
    </p:spTree>
    <p:extLst>
      <p:ext uri="{BB962C8B-B14F-4D97-AF65-F5344CB8AC3E}">
        <p14:creationId xmlns:p14="http://schemas.microsoft.com/office/powerpoint/2010/main" val="3180940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BAEBFE-5B78-474E-8C4A-788203FAD40A}" type="slidenum">
              <a:rPr lang="de-DE" smtClean="0"/>
              <a:pPr/>
              <a:t>142</a:t>
            </a:fld>
            <a:endParaRPr lang="de-DE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LoaLoa Männchen 3,5cm, Weibchen 7cm</a:t>
            </a:r>
          </a:p>
        </p:txBody>
      </p:sp>
    </p:spTree>
    <p:extLst>
      <p:ext uri="{BB962C8B-B14F-4D97-AF65-F5344CB8AC3E}">
        <p14:creationId xmlns:p14="http://schemas.microsoft.com/office/powerpoint/2010/main" val="165158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1pPr>
            <a:lvl2pPr marL="742950" indent="-28575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2pPr>
            <a:lvl3pPr marL="11430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3pPr>
            <a:lvl4pPr marL="16002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4pPr>
            <a:lvl5pPr marL="20574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9pPr>
          </a:lstStyle>
          <a:p>
            <a:fld id="{9A7CF239-C649-4C01-B350-28435DCA10FB}" type="slidenum">
              <a:rPr lang="de-DE" altLang="en-US">
                <a:latin typeface="Times" panose="02020603050405020304" pitchFamily="18" charset="0"/>
              </a:rPr>
              <a:pPr/>
              <a:t>3</a:t>
            </a:fld>
            <a:endParaRPr lang="de-DE" altLang="en-US">
              <a:latin typeface="Times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568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85C8D-61D1-4761-91AC-5B61983A38E8}" type="slidenum">
              <a:rPr lang="de-DE" smtClean="0"/>
              <a:pPr/>
              <a:t>143</a:t>
            </a:fld>
            <a:endParaRPr lang="de-DE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/>
              <a:t>Wurm: gerundeter Kopf</a:t>
            </a:r>
          </a:p>
        </p:txBody>
      </p:sp>
    </p:spTree>
    <p:extLst>
      <p:ext uri="{BB962C8B-B14F-4D97-AF65-F5344CB8AC3E}">
        <p14:creationId xmlns:p14="http://schemas.microsoft.com/office/powerpoint/2010/main" val="3078828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38C3D5-2CC0-4B2A-AB25-299A8AF1D33A}" type="slidenum">
              <a:rPr lang="de-DE" smtClean="0"/>
              <a:pPr/>
              <a:t>144</a:t>
            </a:fld>
            <a:endParaRPr lang="de-DE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typisch</a:t>
            </a:r>
          </a:p>
        </p:txBody>
      </p:sp>
    </p:spTree>
    <p:extLst>
      <p:ext uri="{BB962C8B-B14F-4D97-AF65-F5344CB8AC3E}">
        <p14:creationId xmlns:p14="http://schemas.microsoft.com/office/powerpoint/2010/main" val="1009783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ED5F90-FF8D-4781-8F5A-490BBB6EB81E}" type="slidenum">
              <a:rPr lang="de-DE" smtClean="0"/>
              <a:pPr/>
              <a:t>145</a:t>
            </a:fld>
            <a:endParaRPr lang="de-DE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typisch</a:t>
            </a:r>
          </a:p>
        </p:txBody>
      </p:sp>
    </p:spTree>
    <p:extLst>
      <p:ext uri="{BB962C8B-B14F-4D97-AF65-F5344CB8AC3E}">
        <p14:creationId xmlns:p14="http://schemas.microsoft.com/office/powerpoint/2010/main" val="3467462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1726B-F332-4577-A89E-0AD7D8590B06}" type="slidenum">
              <a:rPr lang="de-DE" smtClean="0"/>
              <a:pPr/>
              <a:t>146</a:t>
            </a:fld>
            <a:endParaRPr lang="de-DE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/>
              <a:t>Larve streckt sich in der Eihülle ohne diese abzuwerfen: Entstehung der Scheide</a:t>
            </a:r>
          </a:p>
          <a:p>
            <a:pPr eaLnBrk="1" hangingPunct="1"/>
            <a:r>
              <a:rPr lang="de-DE" dirty="0" smtClean="0"/>
              <a:t>Kerne bis zum Ende</a:t>
            </a:r>
          </a:p>
        </p:txBody>
      </p:sp>
    </p:spTree>
    <p:extLst>
      <p:ext uri="{BB962C8B-B14F-4D97-AF65-F5344CB8AC3E}">
        <p14:creationId xmlns:p14="http://schemas.microsoft.com/office/powerpoint/2010/main" val="1509299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B4CFEC-576F-4AE9-BCD4-48DECF2326CA}" type="slidenum">
              <a:rPr lang="de-DE" smtClean="0"/>
              <a:pPr/>
              <a:t>147</a:t>
            </a:fld>
            <a:endParaRPr lang="de-DE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Gescheidet, Kerne bis ans Ende der Scheide</a:t>
            </a:r>
          </a:p>
          <a:p>
            <a:pPr eaLnBrk="1" hangingPunct="1"/>
            <a:r>
              <a:rPr lang="de-DE" smtClean="0"/>
              <a:t>MF im CSF, Urin, Lunge, Sputum und peripheren Blut zu finden!</a:t>
            </a:r>
          </a:p>
        </p:txBody>
      </p:sp>
    </p:spTree>
    <p:extLst>
      <p:ext uri="{BB962C8B-B14F-4D97-AF65-F5344CB8AC3E}">
        <p14:creationId xmlns:p14="http://schemas.microsoft.com/office/powerpoint/2010/main" val="424191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C43CC5-E6E8-4313-B65E-651C3B151D98}" type="slidenum">
              <a:rPr lang="de-DE" smtClean="0"/>
              <a:pPr/>
              <a:t>149</a:t>
            </a:fld>
            <a:endParaRPr lang="de-DE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Demonstration von LoaLoa oder Mansonella aus EDTA Blut</a:t>
            </a:r>
          </a:p>
        </p:txBody>
      </p:sp>
    </p:spTree>
    <p:extLst>
      <p:ext uri="{BB962C8B-B14F-4D97-AF65-F5344CB8AC3E}">
        <p14:creationId xmlns:p14="http://schemas.microsoft.com/office/powerpoint/2010/main" val="302997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A3CB1-4D48-4D58-91A2-BFF68BFD86D6}" type="slidenum">
              <a:rPr lang="de-DE" smtClean="0"/>
              <a:pPr/>
              <a:t>150</a:t>
            </a:fld>
            <a:endParaRPr lang="de-DE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nativ</a:t>
            </a:r>
          </a:p>
        </p:txBody>
      </p:sp>
    </p:spTree>
    <p:extLst>
      <p:ext uri="{BB962C8B-B14F-4D97-AF65-F5344CB8AC3E}">
        <p14:creationId xmlns:p14="http://schemas.microsoft.com/office/powerpoint/2010/main" val="2795931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5D232E-A997-416D-993C-1FCF5E5A0AA5}" type="slidenum">
              <a:rPr lang="de-DE" smtClean="0"/>
              <a:pPr/>
              <a:t>153</a:t>
            </a:fld>
            <a:endParaRPr lang="de-DE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2. Zwischenwirt</a:t>
            </a:r>
          </a:p>
        </p:txBody>
      </p:sp>
    </p:spTree>
    <p:extLst>
      <p:ext uri="{BB962C8B-B14F-4D97-AF65-F5344CB8AC3E}">
        <p14:creationId xmlns:p14="http://schemas.microsoft.com/office/powerpoint/2010/main" val="747234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3009A8-6791-4EBF-BC60-6E0C5F747723}" type="slidenum">
              <a:rPr lang="de-DE" smtClean="0"/>
              <a:pPr/>
              <a:t>154</a:t>
            </a:fld>
            <a:endParaRPr lang="de-DE" smtClean="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de-DE" smtClean="0"/>
              <a:t>Bis zu 20.000 Eier pro Tag!</a:t>
            </a:r>
          </a:p>
        </p:txBody>
      </p:sp>
    </p:spTree>
    <p:extLst>
      <p:ext uri="{BB962C8B-B14F-4D97-AF65-F5344CB8AC3E}">
        <p14:creationId xmlns:p14="http://schemas.microsoft.com/office/powerpoint/2010/main" val="718008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Zerkarien kriechen Grashalme hoch und werden dort Metazerkarien</a:t>
            </a:r>
          </a:p>
          <a:p>
            <a:pPr eaLnBrk="1" hangingPunct="1"/>
            <a:r>
              <a:rPr lang="de-DE" smtClean="0"/>
              <a:t>Im Heu nach 50 Tagen nur noch 50%  infestationsfähig</a:t>
            </a:r>
          </a:p>
        </p:txBody>
      </p:sp>
      <p:sp>
        <p:nvSpPr>
          <p:cNvPr id="16998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4A21D-4625-4DA7-929D-35945C6B9C61}" type="slidenum">
              <a:rPr lang="de-DE" smtClean="0"/>
              <a:pPr/>
              <a:t>156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23202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B85400F-136D-41EF-8AF8-C5C639E9D9C0}" type="slidenum">
              <a:rPr lang="de-DE" smtClean="0"/>
              <a:pPr>
                <a:defRPr/>
              </a:pPr>
              <a:t>4</a:t>
            </a:fld>
            <a:endParaRPr lang="de-DE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/>
              <a:t>Nach dem 2. WK waren 1/3 der </a:t>
            </a:r>
            <a:r>
              <a:rPr lang="de-DE" dirty="0" err="1" smtClean="0"/>
              <a:t>Bec</a:t>
            </a:r>
            <a:r>
              <a:rPr lang="de-DE" dirty="0" smtClean="0"/>
              <a:t>. Von Amerika und Europa mit Würmern infiziert!</a:t>
            </a:r>
          </a:p>
        </p:txBody>
      </p:sp>
    </p:spTree>
    <p:extLst>
      <p:ext uri="{BB962C8B-B14F-4D97-AF65-F5344CB8AC3E}">
        <p14:creationId xmlns:p14="http://schemas.microsoft.com/office/powerpoint/2010/main" val="4106697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Haken /Dornen: mechanische Reizung führt zu hyperplastischen gewebe das der Ernährung dient</a:t>
            </a:r>
          </a:p>
        </p:txBody>
      </p:sp>
      <p:sp>
        <p:nvSpPr>
          <p:cNvPr id="17101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E9678-D05E-48EB-831F-D39291288573}" type="slidenum">
              <a:rPr lang="de-DE" smtClean="0"/>
              <a:pPr/>
              <a:t>160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399834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5F510-11F7-48A7-887D-B719FF172971}" type="slidenum">
              <a:rPr lang="de-DE" smtClean="0"/>
              <a:pPr/>
              <a:t>161</a:t>
            </a:fld>
            <a:endParaRPr lang="de-DE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Epithelschäden!!!</a:t>
            </a:r>
          </a:p>
        </p:txBody>
      </p:sp>
    </p:spTree>
    <p:extLst>
      <p:ext uri="{BB962C8B-B14F-4D97-AF65-F5344CB8AC3E}">
        <p14:creationId xmlns:p14="http://schemas.microsoft.com/office/powerpoint/2010/main" val="1929726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9CE571-351B-47C6-90C9-F66C1168C8EE}" type="slidenum">
              <a:rPr lang="de-DE" smtClean="0"/>
              <a:pPr/>
              <a:t>167</a:t>
            </a:fld>
            <a:endParaRPr lang="de-DE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Ellipsoid, gedeckelt, nicht unterscheidbar von Faciolopsis buski!!!</a:t>
            </a:r>
          </a:p>
        </p:txBody>
      </p:sp>
    </p:spTree>
    <p:extLst>
      <p:ext uri="{BB962C8B-B14F-4D97-AF65-F5344CB8AC3E}">
        <p14:creationId xmlns:p14="http://schemas.microsoft.com/office/powerpoint/2010/main" val="3306479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6707A7-B97A-4004-A4E4-1D08FEA16B29}" type="slidenum">
              <a:rPr lang="de-DE" smtClean="0"/>
              <a:pPr/>
              <a:t>174</a:t>
            </a:fld>
            <a:endParaRPr lang="de-DE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de-DE" dirty="0" smtClean="0"/>
              <a:t>Verzehren von Wasserkresse</a:t>
            </a:r>
          </a:p>
          <a:p>
            <a:pPr eaLnBrk="1" hangingPunct="1"/>
            <a:r>
              <a:rPr lang="de-DE" dirty="0" smtClean="0"/>
              <a:t>Endemisch in der Normandie sammeln von </a:t>
            </a:r>
            <a:r>
              <a:rPr lang="de-DE" dirty="0" err="1" smtClean="0"/>
              <a:t>Krätern</a:t>
            </a:r>
            <a:r>
              <a:rPr lang="de-DE" dirty="0" smtClean="0"/>
              <a:t> wie Löwenzahn, Feldsalat und Pfefferminze</a:t>
            </a:r>
          </a:p>
          <a:p>
            <a:pPr eaLnBrk="1" hangingPunct="1"/>
            <a:r>
              <a:rPr lang="de-DE" dirty="0" smtClean="0"/>
              <a:t>Befall der Hausratte in Korsika: 45%!! 100.000 Infizierte</a:t>
            </a:r>
          </a:p>
          <a:p>
            <a:pPr eaLnBrk="1" hangingPunct="1"/>
            <a:r>
              <a:rPr lang="de-DE" dirty="0" err="1" smtClean="0"/>
              <a:t>Ländl</a:t>
            </a:r>
            <a:r>
              <a:rPr lang="de-DE" dirty="0" smtClean="0"/>
              <a:t>. Portugal/Porto bis 3,2% Prävalenz</a:t>
            </a:r>
          </a:p>
        </p:txBody>
      </p:sp>
    </p:spTree>
    <p:extLst>
      <p:ext uri="{BB962C8B-B14F-4D97-AF65-F5344CB8AC3E}">
        <p14:creationId xmlns:p14="http://schemas.microsoft.com/office/powerpoint/2010/main" val="102973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1pPr>
            <a:lvl2pPr marL="742950" indent="-28575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2pPr>
            <a:lvl3pPr marL="11430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3pPr>
            <a:lvl4pPr marL="16002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4pPr>
            <a:lvl5pPr marL="20574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9pPr>
          </a:lstStyle>
          <a:p>
            <a:fld id="{8DB4C05E-E5C6-4654-9D46-61C4C5726C01}" type="slidenum">
              <a:rPr lang="de-DE" altLang="en-US">
                <a:latin typeface="Times" panose="02020603050405020304" pitchFamily="18" charset="0"/>
              </a:rPr>
              <a:pPr/>
              <a:t>5</a:t>
            </a:fld>
            <a:endParaRPr lang="de-DE" altLang="en-US">
              <a:latin typeface="Times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8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EE7DDD-0184-4264-9265-E48DBB3D1CEB}" type="slidenum">
              <a:rPr lang="en-GB" smtClean="0">
                <a:latin typeface="Times New Roman" pitchFamily="18" charset="0"/>
              </a:rPr>
              <a:pPr eaLnBrk="1" hangingPunct="1"/>
              <a:t>22</a:t>
            </a:fld>
            <a:endParaRPr lang="en-GB" smtClean="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mtClean="0"/>
              <a:t>Up to six miilion people form endemic countries in Africa may suffer form epilepsy. The numbers in Latin America and Asia are less clear!</a:t>
            </a:r>
          </a:p>
        </p:txBody>
      </p:sp>
    </p:spTree>
    <p:extLst>
      <p:ext uri="{BB962C8B-B14F-4D97-AF65-F5344CB8AC3E}">
        <p14:creationId xmlns:p14="http://schemas.microsoft.com/office/powerpoint/2010/main" val="170698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7A29973-532F-4F60-9635-D6DB2D03A23C}" type="slidenum">
              <a:rPr lang="de-DE" smtClean="0"/>
              <a:pPr eaLnBrk="1" hangingPunct="1"/>
              <a:t>24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76075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  <p:sp>
        <p:nvSpPr>
          <p:cNvPr id="614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5AB6E2-9E55-4FE3-88A0-FE86447F6652}" type="slidenum">
              <a:rPr lang="de-DE" smtClean="0"/>
              <a:pPr eaLnBrk="1" hangingPunct="1"/>
              <a:t>25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31380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de-DE" smtClean="0">
              <a:sym typeface="Wingdings 3" pitchFamily="18" charset="2"/>
            </a:endParaRPr>
          </a:p>
          <a:p>
            <a:endParaRPr lang="de-DE" smtClean="0"/>
          </a:p>
        </p:txBody>
      </p:sp>
      <p:sp>
        <p:nvSpPr>
          <p:cNvPr id="747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A7ECBA9-B5F8-455D-AD3E-A0F88688F125}" type="slidenum">
              <a:rPr lang="de-DE" smtClean="0"/>
              <a:pPr eaLnBrk="1" hangingPunct="1"/>
              <a:t>39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99044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88D1C-EBAD-4542-86F2-997369DA298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93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40FFA-A676-412A-A92A-174BF28B9CC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13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8D002-D464-4E5A-BE78-5D3F1224524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949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5ACFD-A6D9-4031-A1FA-03FA7B8790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5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55364-4240-4208-8B81-F6B55182979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0C832-CA72-4476-85B8-CE868304346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5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42695-B56F-4504-AF9F-6FDBBC27F68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4A313-BCA7-48F5-95F9-6DA38B299DB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9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4CFAB-1818-410B-8C31-1D65A36D6FE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60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49701-5B32-46BF-A587-5789903B78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65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E3DB8-A7CE-4820-AFA0-F0E1B42154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45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4CBA8-E9CB-49DB-BF88-4123B9DF7B9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03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0091045-5317-46A9-A2BF-CAA94E6DDA0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9750" y="5085184"/>
            <a:ext cx="8128000" cy="1079500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de-DE" sz="2000" kern="0" dirty="0" smtClean="0">
                <a:latin typeface="Calibri" pitchFamily="34" charset="0"/>
                <a:cs typeface="Calibri" pitchFamily="34" charset="0"/>
              </a:rPr>
              <a:t>Prof. </a:t>
            </a:r>
            <a:r>
              <a:rPr lang="de-DE" sz="2000" kern="0" dirty="0">
                <a:latin typeface="Calibri" pitchFamily="34" charset="0"/>
                <a:cs typeface="Calibri" pitchFamily="34" charset="0"/>
              </a:rPr>
              <a:t>Dr. med. Clarissa Prazeres da </a:t>
            </a:r>
            <a:r>
              <a:rPr lang="de-DE" sz="2000" kern="0" dirty="0" smtClean="0">
                <a:latin typeface="Calibri" pitchFamily="34" charset="0"/>
                <a:cs typeface="Calibri" pitchFamily="34" charset="0"/>
              </a:rPr>
              <a:t>Costa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de-DE" sz="2000" kern="0" dirty="0" smtClean="0">
                <a:latin typeface="Calibri" pitchFamily="34" charset="0"/>
                <a:cs typeface="Calibri" pitchFamily="34" charset="0"/>
              </a:rPr>
              <a:t>Institut für Medizinische Mikrobiologie, Immunologie und Hygiene</a:t>
            </a:r>
            <a:endParaRPr lang="de-DE" sz="2000" kern="0" dirty="0">
              <a:latin typeface="Calibri" pitchFamily="34" charset="0"/>
              <a:cs typeface="Calibri" pitchFamily="34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de-DE" sz="2000" kern="0" dirty="0" smtClean="0">
                <a:latin typeface="Calibri" pitchFamily="34" charset="0"/>
                <a:cs typeface="Calibri" pitchFamily="34" charset="0"/>
              </a:rPr>
              <a:t>clarissa.dacosta@tum.de</a:t>
            </a:r>
            <a:endParaRPr lang="de-DE" sz="2000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99" name="Textfeld 3"/>
          <p:cNvSpPr txBox="1">
            <a:spLocks noChangeArrowheads="1"/>
          </p:cNvSpPr>
          <p:nvPr/>
        </p:nvSpPr>
        <p:spPr bwMode="auto">
          <a:xfrm>
            <a:off x="355278" y="859359"/>
            <a:ext cx="849694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solidFill>
                  <a:srgbClr val="000066"/>
                </a:solidFill>
                <a:latin typeface="Calibri" pitchFamily="34" charset="0"/>
              </a:rPr>
              <a:t>Helminthologie</a:t>
            </a:r>
            <a:endParaRPr lang="de-DE" sz="4400" b="1" dirty="0">
              <a:solidFill>
                <a:srgbClr val="000066"/>
              </a:solidFill>
              <a:latin typeface="Calibri" pitchFamily="34" charset="0"/>
            </a:endParaRPr>
          </a:p>
        </p:txBody>
      </p:sp>
      <p:pic>
        <p:nvPicPr>
          <p:cNvPr id="4" name="Picture 8" descr="Institutslo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437112"/>
            <a:ext cx="504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14" y="4365104"/>
            <a:ext cx="1371142" cy="47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Grafik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82" y="1988840"/>
            <a:ext cx="2880370" cy="20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Grafik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798" y="1988840"/>
            <a:ext cx="2905546" cy="20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9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609600"/>
            <a:ext cx="3890963" cy="586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609600"/>
            <a:ext cx="4752975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03963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143000"/>
            <a:ext cx="7162800" cy="46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13344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76672"/>
            <a:ext cx="7772400" cy="1143000"/>
          </a:xfrm>
        </p:spPr>
        <p:txBody>
          <a:bodyPr/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Pathogenese und Immunologie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5516" y="1916832"/>
            <a:ext cx="8712968" cy="4114800"/>
          </a:xfrm>
        </p:spPr>
        <p:txBody>
          <a:bodyPr/>
          <a:lstStyle/>
          <a:p>
            <a:r>
              <a:rPr lang="de-DE" sz="2000" dirty="0" smtClean="0">
                <a:latin typeface="Calibri" panose="020F0502020204030204" pitchFamily="34" charset="0"/>
              </a:rPr>
              <a:t>(absterbende) adulte Würmer: ADCC (Antikörperabhängige zelluläre Zytotoxizitätsantwort) mit </a:t>
            </a:r>
            <a:r>
              <a:rPr lang="de-DE" sz="2000" dirty="0" err="1" smtClean="0">
                <a:latin typeface="Calibri" panose="020F0502020204030204" pitchFamily="34" charset="0"/>
              </a:rPr>
              <a:t>Eosinophilen</a:t>
            </a:r>
            <a:r>
              <a:rPr lang="de-DE" sz="2000" dirty="0" smtClean="0">
                <a:latin typeface="Calibri" panose="020F0502020204030204" pitchFamily="34" charset="0"/>
              </a:rPr>
              <a:t> und Makrophagen</a:t>
            </a:r>
          </a:p>
          <a:p>
            <a:r>
              <a:rPr lang="de-DE" sz="2000" dirty="0" smtClean="0">
                <a:latin typeface="Calibri" panose="020F0502020204030204" pitchFamily="34" charset="0"/>
              </a:rPr>
              <a:t>Pathologie: Nekrose, Entzündung, Granulome, Riesenzellen; Wurmreste werden </a:t>
            </a:r>
            <a:r>
              <a:rPr lang="de-DE" sz="2000" dirty="0" err="1" smtClean="0">
                <a:latin typeface="Calibri" panose="020F0502020204030204" pitchFamily="34" charset="0"/>
              </a:rPr>
              <a:t>phagozytiert</a:t>
            </a:r>
            <a:r>
              <a:rPr lang="de-DE" sz="2000" dirty="0" smtClean="0">
                <a:latin typeface="Calibri" panose="020F0502020204030204" pitchFamily="34" charset="0"/>
              </a:rPr>
              <a:t> oder verkalken</a:t>
            </a:r>
          </a:p>
          <a:p>
            <a:r>
              <a:rPr lang="de-DE" sz="2000" b="1" dirty="0" err="1" smtClean="0">
                <a:latin typeface="Calibri" panose="020F0502020204030204" pitchFamily="34" charset="0"/>
              </a:rPr>
              <a:t>Endosymbionten</a:t>
            </a:r>
            <a:r>
              <a:rPr lang="de-DE" sz="2000" dirty="0" smtClean="0">
                <a:latin typeface="Calibri" panose="020F0502020204030204" pitchFamily="34" charset="0"/>
              </a:rPr>
              <a:t>: </a:t>
            </a:r>
            <a:r>
              <a:rPr lang="de-DE" sz="2000" dirty="0" err="1" smtClean="0">
                <a:latin typeface="Calibri" panose="020F0502020204030204" pitchFamily="34" charset="0"/>
              </a:rPr>
              <a:t>Wolbachien</a:t>
            </a:r>
            <a:r>
              <a:rPr lang="de-DE" sz="2000" dirty="0" smtClean="0">
                <a:latin typeface="Calibri" panose="020F0502020204030204" pitchFamily="34" charset="0"/>
              </a:rPr>
              <a:t> (Bakterien) stimulieren das </a:t>
            </a:r>
            <a:r>
              <a:rPr lang="de-DE" sz="2000" dirty="0" err="1" smtClean="0">
                <a:latin typeface="Calibri" panose="020F0502020204030204" pitchFamily="34" charset="0"/>
              </a:rPr>
              <a:t>innate</a:t>
            </a:r>
            <a:r>
              <a:rPr lang="de-DE" sz="2000" dirty="0" smtClean="0">
                <a:latin typeface="Calibri" panose="020F0502020204030204" pitchFamily="34" charset="0"/>
              </a:rPr>
              <a:t> Immunsystem und fördern die (Lymph-)</a:t>
            </a:r>
            <a:r>
              <a:rPr lang="de-DE" sz="2000" dirty="0" err="1" smtClean="0">
                <a:latin typeface="Calibri" panose="020F0502020204030204" pitchFamily="34" charset="0"/>
              </a:rPr>
              <a:t>Angiogenese</a:t>
            </a:r>
            <a:endParaRPr lang="de-DE" sz="2000" dirty="0" smtClean="0">
              <a:latin typeface="Calibri" panose="020F0502020204030204" pitchFamily="34" charset="0"/>
            </a:endParaRPr>
          </a:p>
          <a:p>
            <a:endParaRPr lang="de-DE" sz="20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2000" b="1" i="1" dirty="0" smtClean="0">
                <a:latin typeface="Calibri" panose="020F0502020204030204" pitchFamily="34" charset="0"/>
              </a:rPr>
              <a:t>Oder</a:t>
            </a:r>
          </a:p>
          <a:p>
            <a:pPr marL="0" indent="0">
              <a:buNone/>
            </a:pPr>
            <a:endParaRPr lang="de-DE" sz="2000" b="1" i="1" dirty="0" smtClean="0">
              <a:latin typeface="Calibri" panose="020F0502020204030204" pitchFamily="34" charset="0"/>
            </a:endParaRPr>
          </a:p>
          <a:p>
            <a:r>
              <a:rPr lang="de-DE" sz="2000" dirty="0" smtClean="0">
                <a:latin typeface="Calibri" panose="020F0502020204030204" pitchFamily="34" charset="0"/>
              </a:rPr>
              <a:t>Bei der </a:t>
            </a:r>
            <a:r>
              <a:rPr lang="de-DE" sz="2000" b="1" dirty="0" smtClean="0">
                <a:latin typeface="Calibri" panose="020F0502020204030204" pitchFamily="34" charset="0"/>
              </a:rPr>
              <a:t>Mehrheit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r>
              <a:rPr lang="de-DE" sz="2000" dirty="0">
                <a:latin typeface="Calibri" panose="020F0502020204030204" pitchFamily="34" charset="0"/>
              </a:rPr>
              <a:t>der </a:t>
            </a:r>
            <a:r>
              <a:rPr lang="de-DE" sz="2000" dirty="0" smtClean="0">
                <a:latin typeface="Calibri" panose="020F0502020204030204" pitchFamily="34" charset="0"/>
              </a:rPr>
              <a:t>Einheimischen v.a. im </a:t>
            </a:r>
            <a:r>
              <a:rPr lang="de-DE" sz="2000" dirty="0" err="1" smtClean="0">
                <a:latin typeface="Calibri" panose="020F0502020204030204" pitchFamily="34" charset="0"/>
              </a:rPr>
              <a:t>Endemiegebiet</a:t>
            </a:r>
            <a:r>
              <a:rPr lang="de-DE" sz="2000" dirty="0" smtClean="0">
                <a:latin typeface="Calibri" panose="020F0502020204030204" pitchFamily="34" charset="0"/>
              </a:rPr>
              <a:t> : Immunsuppression (regulatorische T Zellen, IgG4-bindet zwar Wurmantigene aber ohne Effekt) </a:t>
            </a:r>
          </a:p>
          <a:p>
            <a:endParaRPr lang="de-DE" sz="20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3499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akrofilarien Patho ne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76400"/>
            <a:ext cx="7315200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184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0600"/>
            <a:ext cx="7620000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23241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838200"/>
            <a:ext cx="53340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8676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86200"/>
            <a:ext cx="3733800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28600"/>
            <a:ext cx="5334000" cy="499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1457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27384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Klinik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69268" y="1052736"/>
            <a:ext cx="7886700" cy="5400600"/>
          </a:xfrm>
          <a:noFill/>
        </p:spPr>
        <p:txBody>
          <a:bodyPr/>
          <a:lstStyle/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Chronische, </a:t>
            </a:r>
            <a:r>
              <a:rPr lang="de-DE" sz="2000" dirty="0" err="1" smtClean="0">
                <a:latin typeface="Calibri" panose="020F0502020204030204" pitchFamily="34" charset="0"/>
              </a:rPr>
              <a:t>obliterierende</a:t>
            </a:r>
            <a:r>
              <a:rPr lang="de-DE" sz="2000" dirty="0" smtClean="0">
                <a:latin typeface="Calibri" panose="020F0502020204030204" pitchFamily="34" charset="0"/>
              </a:rPr>
              <a:t>, entzündliche </a:t>
            </a:r>
            <a:r>
              <a:rPr lang="de-DE" sz="2000" dirty="0" err="1" smtClean="0">
                <a:latin typeface="Calibri" panose="020F0502020204030204" pitchFamily="34" charset="0"/>
              </a:rPr>
              <a:t>Lymphangiopathie</a:t>
            </a:r>
            <a:r>
              <a:rPr lang="de-DE" sz="2000" dirty="0" smtClean="0">
                <a:latin typeface="Calibri" panose="020F0502020204030204" pitchFamily="34" charset="0"/>
              </a:rPr>
              <a:t> mit Bildung dauerhafter Ödeme (Makrofilarien leben im LKN-Hilus bzw. </a:t>
            </a:r>
            <a:r>
              <a:rPr lang="de-DE" sz="2000" dirty="0" err="1" smtClean="0">
                <a:latin typeface="Calibri" panose="020F0502020204030204" pitchFamily="34" charset="0"/>
              </a:rPr>
              <a:t>lymphat</a:t>
            </a:r>
            <a:r>
              <a:rPr lang="de-DE" sz="2000" dirty="0" smtClean="0">
                <a:latin typeface="Calibri" panose="020F0502020204030204" pitchFamily="34" charset="0"/>
              </a:rPr>
              <a:t>. Geweben)</a:t>
            </a: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Kollagenvermehrung: Schuppung, Hyperkeratose, warzige </a:t>
            </a:r>
            <a:r>
              <a:rPr lang="de-DE" sz="2000" dirty="0" smtClean="0">
                <a:latin typeface="Calibri" panose="020F0502020204030204" pitchFamily="34" charset="0"/>
              </a:rPr>
              <a:t>Neubildungen (Th2 Immunantwort!)</a:t>
            </a:r>
          </a:p>
          <a:p>
            <a:pPr eaLnBrk="1" hangingPunct="1"/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err="1" smtClean="0">
                <a:latin typeface="Calibri" panose="020F0502020204030204" pitchFamily="34" charset="0"/>
              </a:rPr>
              <a:t>Wuchereria</a:t>
            </a:r>
            <a:r>
              <a:rPr lang="de-DE" sz="2000" dirty="0" smtClean="0">
                <a:latin typeface="Calibri" panose="020F0502020204030204" pitchFamily="34" charset="0"/>
              </a:rPr>
              <a:t>: </a:t>
            </a:r>
            <a:r>
              <a:rPr lang="de-DE" sz="2000" dirty="0" err="1" smtClean="0">
                <a:latin typeface="Calibri" panose="020F0502020204030204" pitchFamily="34" charset="0"/>
              </a:rPr>
              <a:t>va</a:t>
            </a:r>
            <a:r>
              <a:rPr lang="de-DE" sz="2000" dirty="0" smtClean="0">
                <a:latin typeface="Calibri" panose="020F0502020204030204" pitchFamily="34" charset="0"/>
              </a:rPr>
              <a:t>. untere Extremitäten/inguinal LKN</a:t>
            </a:r>
          </a:p>
          <a:p>
            <a:pPr marL="0" indent="0" eaLnBrk="1" hangingPunct="1">
              <a:buNone/>
            </a:pPr>
            <a:r>
              <a:rPr lang="de-DE" sz="2000" b="1" dirty="0" smtClean="0">
                <a:latin typeface="Calibri" panose="020F0502020204030204" pitchFamily="34" charset="0"/>
              </a:rPr>
              <a:t>	</a:t>
            </a:r>
            <a:r>
              <a:rPr lang="de-DE" sz="2000" b="1" dirty="0" err="1" smtClean="0">
                <a:latin typeface="Calibri" panose="020F0502020204030204" pitchFamily="34" charset="0"/>
              </a:rPr>
              <a:t>Hydrocele</a:t>
            </a:r>
            <a:r>
              <a:rPr lang="de-DE" sz="2000" dirty="0" smtClean="0">
                <a:latin typeface="Calibri" panose="020F0502020204030204" pitchFamily="34" charset="0"/>
              </a:rPr>
              <a:t>, </a:t>
            </a:r>
            <a:r>
              <a:rPr lang="de-DE" sz="2000" dirty="0" err="1" smtClean="0">
                <a:latin typeface="Calibri" panose="020F0502020204030204" pitchFamily="34" charset="0"/>
              </a:rPr>
              <a:t>Lypmphödeme</a:t>
            </a:r>
            <a:r>
              <a:rPr lang="de-DE" sz="2000" dirty="0" smtClean="0">
                <a:latin typeface="Calibri" panose="020F0502020204030204" pitchFamily="34" charset="0"/>
              </a:rPr>
              <a:t> und Elephantiasis</a:t>
            </a:r>
          </a:p>
          <a:p>
            <a:pPr marL="0" indent="0" eaLnBrk="1" hangingPunct="1">
              <a:buNone/>
            </a:pPr>
            <a:r>
              <a:rPr lang="de-DE" sz="2000" dirty="0" smtClean="0">
                <a:latin typeface="Calibri" panose="020F0502020204030204" pitchFamily="34" charset="0"/>
              </a:rPr>
              <a:t>	</a:t>
            </a:r>
            <a:r>
              <a:rPr lang="de-DE" sz="2000" dirty="0" err="1" smtClean="0">
                <a:latin typeface="Calibri" panose="020F0502020204030204" pitchFamily="34" charset="0"/>
              </a:rPr>
              <a:t>Chylurie</a:t>
            </a:r>
            <a:r>
              <a:rPr lang="de-DE" sz="2000" dirty="0" smtClean="0">
                <a:latin typeface="Calibri" panose="020F0502020204030204" pitchFamily="34" charset="0"/>
              </a:rPr>
              <a:t>: milchige Trübung des Harns-Einbruch der Lymphe ins  </a:t>
            </a:r>
          </a:p>
          <a:p>
            <a:pPr marL="0" indent="0" eaLnBrk="1" hangingPunct="1">
              <a:buNone/>
            </a:pP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smtClean="0">
                <a:latin typeface="Calibri" panose="020F0502020204030204" pitchFamily="34" charset="0"/>
              </a:rPr>
              <a:t>               Nierenbecken durch Stau im Bereich der </a:t>
            </a:r>
            <a:r>
              <a:rPr lang="de-DE" sz="2000" dirty="0" err="1" smtClean="0">
                <a:latin typeface="Calibri" panose="020F0502020204030204" pitchFamily="34" charset="0"/>
              </a:rPr>
              <a:t>Cisterna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r>
              <a:rPr lang="de-DE" sz="2000" dirty="0" err="1" smtClean="0">
                <a:latin typeface="Calibri" panose="020F0502020204030204" pitchFamily="34" charset="0"/>
              </a:rPr>
              <a:t>chyli</a:t>
            </a:r>
            <a:r>
              <a:rPr lang="de-DE" sz="2000" dirty="0" smtClean="0">
                <a:latin typeface="Calibri" panose="020F0502020204030204" pitchFamily="34" charset="0"/>
              </a:rPr>
              <a:t>)</a:t>
            </a:r>
          </a:p>
          <a:p>
            <a:pPr marL="0" indent="0" eaLnBrk="1" hangingPunct="1">
              <a:buNone/>
            </a:pP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err="1" smtClean="0">
                <a:latin typeface="Calibri" panose="020F0502020204030204" pitchFamily="34" charset="0"/>
              </a:rPr>
              <a:t>Brugia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r>
              <a:rPr lang="de-DE" sz="2000" dirty="0" err="1" smtClean="0">
                <a:latin typeface="Calibri" panose="020F0502020204030204" pitchFamily="34" charset="0"/>
              </a:rPr>
              <a:t>malayi</a:t>
            </a:r>
            <a:r>
              <a:rPr lang="de-DE" sz="2000" dirty="0" smtClean="0">
                <a:latin typeface="Calibri" panose="020F0502020204030204" pitchFamily="34" charset="0"/>
              </a:rPr>
              <a:t>: </a:t>
            </a:r>
            <a:r>
              <a:rPr lang="de-DE" sz="2000" dirty="0" err="1" smtClean="0">
                <a:latin typeface="Calibri" panose="020F0502020204030204" pitchFamily="34" charset="0"/>
              </a:rPr>
              <a:t>va</a:t>
            </a:r>
            <a:r>
              <a:rPr lang="de-DE" sz="2000" dirty="0" smtClean="0">
                <a:latin typeface="Calibri" panose="020F0502020204030204" pitchFamily="34" charset="0"/>
              </a:rPr>
              <a:t>. obere Extremitäten</a:t>
            </a: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67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24580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58788"/>
            <a:ext cx="6705600" cy="595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64558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25604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579438"/>
            <a:ext cx="6553200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29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009775"/>
            <a:ext cx="33432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971800" y="1600200"/>
            <a:ext cx="27833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000" b="1" dirty="0"/>
              <a:t>Ei, </a:t>
            </a:r>
            <a:r>
              <a:rPr lang="de-DE" sz="2000" b="1" i="1" dirty="0"/>
              <a:t>T. </a:t>
            </a:r>
            <a:r>
              <a:rPr lang="de-DE" sz="2000" b="1" i="1" dirty="0" err="1" smtClean="0"/>
              <a:t>saginata</a:t>
            </a:r>
            <a:r>
              <a:rPr lang="de-DE" sz="2000" b="1" i="1" dirty="0" smtClean="0"/>
              <a:t>/</a:t>
            </a:r>
            <a:r>
              <a:rPr lang="de-DE" sz="2000" b="1" i="1" dirty="0" err="1" smtClean="0"/>
              <a:t>solium</a:t>
            </a:r>
            <a:endParaRPr lang="de-DE" sz="2000" b="1" i="1" dirty="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886200" y="4876800"/>
            <a:ext cx="2401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600" b="1"/>
              <a:t>30-40 µM Durchmesser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26628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57200"/>
            <a:ext cx="4000500" cy="599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919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609600"/>
            <a:ext cx="6781800" cy="58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5897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32772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38200"/>
            <a:ext cx="8077200" cy="524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00708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33796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25" y="612775"/>
            <a:ext cx="3713163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4274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34820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7513" y="620713"/>
            <a:ext cx="3227387" cy="561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96072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35844" name="Picture 4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9725" y="617538"/>
            <a:ext cx="3382963" cy="562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14366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685800"/>
            <a:ext cx="4779963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16317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04800"/>
            <a:ext cx="4378325" cy="609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06979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Labordiagnostik</a:t>
            </a:r>
            <a:r>
              <a:rPr lang="de-DE" sz="3600" b="1" dirty="0" smtClean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330424"/>
            <a:ext cx="8352928" cy="4114800"/>
          </a:xfrm>
        </p:spPr>
        <p:txBody>
          <a:bodyPr/>
          <a:lstStyle/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Patient aus </a:t>
            </a:r>
            <a:r>
              <a:rPr lang="de-DE" sz="2000" dirty="0" err="1" smtClean="0">
                <a:latin typeface="Calibri" panose="020F0502020204030204" pitchFamily="34" charset="0"/>
              </a:rPr>
              <a:t>Endemiegebiet</a:t>
            </a:r>
            <a:r>
              <a:rPr lang="de-DE" sz="2000" dirty="0" smtClean="0">
                <a:latin typeface="Calibri" panose="020F0502020204030204" pitchFamily="34" charset="0"/>
              </a:rPr>
              <a:t>:</a:t>
            </a:r>
          </a:p>
          <a:p>
            <a:pPr marL="0" indent="0" eaLnBrk="1" hangingPunct="1">
              <a:buNone/>
            </a:pPr>
            <a:r>
              <a:rPr lang="de-DE" sz="2000" dirty="0">
                <a:latin typeface="Calibri" panose="020F0502020204030204" pitchFamily="34" charset="0"/>
              </a:rPr>
              <a:t>	</a:t>
            </a:r>
            <a:r>
              <a:rPr lang="de-DE" sz="2000" dirty="0" smtClean="0">
                <a:latin typeface="Calibri" panose="020F0502020204030204" pitchFamily="34" charset="0"/>
              </a:rPr>
              <a:t>Mikroskopie eines EDTA Blutes/nachts entnommen: 	Differenzierung 	zw. </a:t>
            </a:r>
            <a:r>
              <a:rPr lang="de-DE" sz="2000" dirty="0" err="1" smtClean="0">
                <a:latin typeface="Calibri" panose="020F0502020204030204" pitchFamily="34" charset="0"/>
              </a:rPr>
              <a:t>Wuchereria</a:t>
            </a:r>
            <a:r>
              <a:rPr lang="de-DE" sz="2000" dirty="0" smtClean="0">
                <a:latin typeface="Calibri" panose="020F0502020204030204" pitchFamily="34" charset="0"/>
              </a:rPr>
              <a:t> und </a:t>
            </a:r>
            <a:r>
              <a:rPr lang="de-DE" sz="2000" dirty="0" err="1" smtClean="0">
                <a:latin typeface="Calibri" panose="020F0502020204030204" pitchFamily="34" charset="0"/>
              </a:rPr>
              <a:t>Brugia</a:t>
            </a:r>
            <a:r>
              <a:rPr lang="de-DE" sz="2000" dirty="0" smtClean="0">
                <a:latin typeface="Calibri" panose="020F0502020204030204" pitchFamily="34" charset="0"/>
              </a:rPr>
              <a:t> möglich </a:t>
            </a:r>
          </a:p>
          <a:p>
            <a:pPr marL="0" indent="0" eaLnBrk="1" hangingPunct="1">
              <a:buNone/>
            </a:pPr>
            <a:r>
              <a:rPr lang="de-DE" sz="2000" dirty="0">
                <a:latin typeface="Calibri" panose="020F0502020204030204" pitchFamily="34" charset="0"/>
              </a:rPr>
              <a:t>	</a:t>
            </a:r>
            <a:r>
              <a:rPr lang="de-DE" sz="2000" dirty="0" smtClean="0">
                <a:latin typeface="Calibri" panose="020F0502020204030204" pitchFamily="34" charset="0"/>
              </a:rPr>
              <a:t>Zirkulierendes Filarienantigen (CFA) im Blut</a:t>
            </a:r>
          </a:p>
          <a:p>
            <a:pPr marL="0" indent="0" eaLnBrk="1" hangingPunct="1">
              <a:buNone/>
            </a:pPr>
            <a:r>
              <a:rPr lang="de-DE" sz="2000" dirty="0">
                <a:latin typeface="Calibri" panose="020F0502020204030204" pitchFamily="34" charset="0"/>
              </a:rPr>
              <a:t>	</a:t>
            </a:r>
            <a:r>
              <a:rPr lang="de-DE" sz="2000" dirty="0" smtClean="0">
                <a:latin typeface="Calibri" panose="020F0502020204030204" pitchFamily="34" charset="0"/>
              </a:rPr>
              <a:t>PCR (Vorteil: sensitiver, Periodik-unabhängig)</a:t>
            </a:r>
          </a:p>
          <a:p>
            <a:pPr marL="0" indent="0" eaLnBrk="1" hangingPunct="1">
              <a:buNone/>
            </a:pP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Reiserückkehrer u.a.: </a:t>
            </a:r>
          </a:p>
          <a:p>
            <a:pPr marL="457200" lvl="1" indent="0" eaLnBrk="1" hangingPunct="1">
              <a:buNone/>
            </a:pPr>
            <a:r>
              <a:rPr lang="de-DE" sz="2000" dirty="0">
                <a:latin typeface="Calibri" panose="020F0502020204030204" pitchFamily="34" charset="0"/>
              </a:rPr>
              <a:t>	</a:t>
            </a:r>
            <a:r>
              <a:rPr lang="de-DE" sz="2000" dirty="0" smtClean="0">
                <a:latin typeface="Calibri" panose="020F0502020204030204" pitchFamily="34" charset="0"/>
              </a:rPr>
              <a:t>ELISA </a:t>
            </a:r>
            <a:r>
              <a:rPr lang="de-DE" sz="2000" dirty="0" err="1" smtClean="0">
                <a:latin typeface="Calibri" panose="020F0502020204030204" pitchFamily="34" charset="0"/>
              </a:rPr>
              <a:t>Ag</a:t>
            </a:r>
            <a:r>
              <a:rPr lang="de-DE" sz="2000" dirty="0" smtClean="0">
                <a:latin typeface="Calibri" panose="020F0502020204030204" pitchFamily="34" charset="0"/>
              </a:rPr>
              <a:t> oder </a:t>
            </a:r>
            <a:r>
              <a:rPr lang="de-DE" sz="2000" dirty="0" err="1" smtClean="0">
                <a:latin typeface="Calibri" panose="020F0502020204030204" pitchFamily="34" charset="0"/>
              </a:rPr>
              <a:t>Ak</a:t>
            </a:r>
            <a:r>
              <a:rPr lang="de-DE" sz="2000" dirty="0" smtClean="0">
                <a:latin typeface="Calibri" panose="020F0502020204030204" pitchFamily="34" charset="0"/>
              </a:rPr>
              <a:t> Nachweis </a:t>
            </a:r>
            <a:r>
              <a:rPr lang="de-DE" sz="2000" dirty="0" err="1" smtClean="0">
                <a:latin typeface="Calibri" panose="020F0502020204030204" pitchFamily="34" charset="0"/>
              </a:rPr>
              <a:t>va</a:t>
            </a:r>
            <a:r>
              <a:rPr lang="de-DE" sz="2000" dirty="0" smtClean="0">
                <a:latin typeface="Calibri" panose="020F0502020204030204" pitchFamily="34" charset="0"/>
              </a:rPr>
              <a:t>. IgG4 bei Touristen frühestens nach </a:t>
            </a:r>
          </a:p>
          <a:p>
            <a:pPr marL="457200" lvl="1" indent="0" eaLnBrk="1" hangingPunct="1">
              <a:buNone/>
            </a:pPr>
            <a:r>
              <a:rPr lang="de-DE" sz="2000" dirty="0">
                <a:latin typeface="Calibri" panose="020F0502020204030204" pitchFamily="34" charset="0"/>
              </a:rPr>
              <a:t>	</a:t>
            </a:r>
            <a:r>
              <a:rPr lang="de-DE" sz="2000" dirty="0" smtClean="0">
                <a:latin typeface="Calibri" panose="020F0502020204030204" pitchFamily="34" charset="0"/>
              </a:rPr>
              <a:t>4-6 Monaten positiv</a:t>
            </a:r>
          </a:p>
          <a:p>
            <a:pPr marL="457200" lvl="1" indent="0" eaLnBrk="1" hangingPunct="1">
              <a:buNone/>
            </a:pPr>
            <a:endParaRPr lang="de-DE" sz="2000" dirty="0" smtClean="0">
              <a:latin typeface="Calibri" panose="020F0502020204030204" pitchFamily="34" charset="0"/>
            </a:endParaRPr>
          </a:p>
          <a:p>
            <a:pPr marL="457200" lvl="1" indent="0" eaLnBrk="1" hangingPunct="1">
              <a:buNone/>
            </a:pP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48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67903"/>
            <a:ext cx="8155686" cy="4922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AutoShape 3"/>
          <p:cNvSpPr>
            <a:spLocks noChangeArrowheads="1"/>
          </p:cNvSpPr>
          <p:nvPr/>
        </p:nvSpPr>
        <p:spPr bwMode="auto">
          <a:xfrm>
            <a:off x="2987824" y="4869160"/>
            <a:ext cx="1143000" cy="304800"/>
          </a:xfrm>
          <a:prstGeom prst="rightArrow">
            <a:avLst>
              <a:gd name="adj1" fmla="val 50000"/>
              <a:gd name="adj2" fmla="val 9375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4" name="Picture 2" descr="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967903"/>
            <a:ext cx="2417068" cy="230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445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http://www.wissen.de/sites/default/files/styles/lightbox/public/wissensserver/jadis/incoming/g053_1a.jpg?itok=2EE-DbO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41910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12083"/>
            <a:ext cx="385757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7230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066800"/>
            <a:ext cx="69342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35599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762000"/>
            <a:ext cx="68580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34573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Apparative Diagnostik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628800"/>
            <a:ext cx="7772400" cy="4467200"/>
          </a:xfrm>
        </p:spPr>
        <p:txBody>
          <a:bodyPr/>
          <a:lstStyle/>
          <a:p>
            <a:r>
              <a:rPr lang="de-DE" sz="2000" dirty="0" smtClean="0">
                <a:latin typeface="Calibri" panose="020F0502020204030204" pitchFamily="34" charset="0"/>
              </a:rPr>
              <a:t>Ultraschall (z.B. tragbare Geräte für Feldstudien):</a:t>
            </a:r>
          </a:p>
          <a:p>
            <a:pPr>
              <a:buNone/>
            </a:pPr>
            <a:r>
              <a:rPr lang="de-DE" sz="2000" dirty="0" smtClean="0">
                <a:latin typeface="Calibri" panose="020F0502020204030204" pitchFamily="34" charset="0"/>
              </a:rPr>
              <a:t>	dilatierte Lymphbahnen; mit Doppler kann man Gefäße von Würmern unterscheiden (♂: im Skrotalbereich ab Ende der Pubertät)</a:t>
            </a:r>
            <a:endParaRPr lang="de-DE" sz="2000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924944"/>
            <a:ext cx="5976664" cy="232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1558660" y="5517232"/>
            <a:ext cx="563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latin typeface="Calibri" panose="020F0502020204030204" pitchFamily="34" charset="0"/>
              </a:rPr>
              <a:t>EFH= </a:t>
            </a:r>
            <a:r>
              <a:rPr lang="de-DE" sz="2000" b="1" dirty="0" err="1" smtClean="0">
                <a:latin typeface="Calibri" panose="020F0502020204030204" pitchFamily="34" charset="0"/>
              </a:rPr>
              <a:t>Hydrozelenflüssigkeit</a:t>
            </a:r>
            <a:r>
              <a:rPr lang="de-DE" sz="2000" b="1" dirty="0" smtClean="0">
                <a:latin typeface="Calibri" panose="020F0502020204030204" pitchFamily="34" charset="0"/>
              </a:rPr>
              <a:t>; FDS: </a:t>
            </a:r>
            <a:r>
              <a:rPr lang="de-DE" sz="2000" b="1" dirty="0" err="1" smtClean="0">
                <a:latin typeface="Calibri" panose="020F0502020204030204" pitchFamily="34" charset="0"/>
              </a:rPr>
              <a:t>Filarial</a:t>
            </a:r>
            <a:r>
              <a:rPr lang="de-DE" sz="2000" b="1" dirty="0" smtClean="0">
                <a:latin typeface="Calibri" panose="020F0502020204030204" pitchFamily="34" charset="0"/>
              </a:rPr>
              <a:t> Dance </a:t>
            </a:r>
            <a:r>
              <a:rPr lang="de-DE" sz="2000" b="1" dirty="0" err="1" smtClean="0">
                <a:latin typeface="Calibri" panose="020F0502020204030204" pitchFamily="34" charset="0"/>
              </a:rPr>
              <a:t>Sign</a:t>
            </a:r>
            <a:endParaRPr lang="de-DE" sz="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923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Therapie und Intervention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36584"/>
            <a:ext cx="8229600" cy="4525963"/>
          </a:xfrm>
        </p:spPr>
        <p:txBody>
          <a:bodyPr/>
          <a:lstStyle/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DEC = </a:t>
            </a:r>
            <a:r>
              <a:rPr lang="de-DE" sz="2000" dirty="0" err="1" smtClean="0">
                <a:latin typeface="Calibri" panose="020F0502020204030204" pitchFamily="34" charset="0"/>
              </a:rPr>
              <a:t>Diethylcarbamazin</a:t>
            </a:r>
            <a:r>
              <a:rPr lang="de-DE" sz="2000" dirty="0" smtClean="0">
                <a:latin typeface="Calibri" panose="020F0502020204030204" pitchFamily="34" charset="0"/>
              </a:rPr>
              <a:t> (</a:t>
            </a:r>
            <a:r>
              <a:rPr lang="de-DE" sz="2000" dirty="0" err="1" smtClean="0">
                <a:latin typeface="Calibri" panose="020F0502020204030204" pitchFamily="34" charset="0"/>
              </a:rPr>
              <a:t>low</a:t>
            </a:r>
            <a:r>
              <a:rPr lang="de-DE" sz="2000" dirty="0" smtClean="0">
                <a:latin typeface="Calibri" panose="020F0502020204030204" pitchFamily="34" charset="0"/>
              </a:rPr>
              <a:t>-dose oder als </a:t>
            </a:r>
            <a:r>
              <a:rPr lang="de-DE" sz="2000" dirty="0" err="1" smtClean="0">
                <a:latin typeface="Calibri" panose="020F0502020204030204" pitchFamily="34" charset="0"/>
              </a:rPr>
              <a:t>mediziertes</a:t>
            </a:r>
            <a:r>
              <a:rPr lang="de-DE" sz="2000" dirty="0" smtClean="0">
                <a:latin typeface="Calibri" panose="020F0502020204030204" pitchFamily="34" charset="0"/>
              </a:rPr>
              <a:t> Salz zur Massenbehandlung) mit </a:t>
            </a:r>
            <a:r>
              <a:rPr lang="de-DE" sz="2000" dirty="0" err="1" smtClean="0">
                <a:latin typeface="Calibri" panose="020F0502020204030204" pitchFamily="34" charset="0"/>
              </a:rPr>
              <a:t>Albendazol</a:t>
            </a: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b="1" dirty="0" smtClean="0">
                <a:latin typeface="Calibri" panose="020F0502020204030204" pitchFamily="34" charset="0"/>
              </a:rPr>
              <a:t>Neu und besser</a:t>
            </a:r>
            <a:r>
              <a:rPr lang="de-DE" sz="2000" dirty="0" smtClean="0">
                <a:latin typeface="Calibri" panose="020F0502020204030204" pitchFamily="34" charset="0"/>
              </a:rPr>
              <a:t>: </a:t>
            </a:r>
            <a:r>
              <a:rPr lang="de-DE" sz="2000" dirty="0" err="1" smtClean="0">
                <a:latin typeface="Calibri" panose="020F0502020204030204" pitchFamily="34" charset="0"/>
              </a:rPr>
              <a:t>Doxycyclin</a:t>
            </a:r>
            <a:r>
              <a:rPr lang="de-DE" sz="2000" dirty="0" smtClean="0">
                <a:latin typeface="Calibri" panose="020F0502020204030204" pitchFamily="34" charset="0"/>
              </a:rPr>
              <a:t>: Antibiotikum! (evtl. auch als </a:t>
            </a:r>
            <a:r>
              <a:rPr lang="de-DE" sz="2000" dirty="0" err="1" smtClean="0">
                <a:latin typeface="Calibri" panose="020F0502020204030204" pitchFamily="34" charset="0"/>
              </a:rPr>
              <a:t>Prohylaxe</a:t>
            </a:r>
            <a:r>
              <a:rPr lang="de-DE" sz="2000" dirty="0" smtClean="0">
                <a:latin typeface="Calibri" panose="020F0502020204030204" pitchFamily="34" charset="0"/>
              </a:rPr>
              <a:t>)</a:t>
            </a: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Chirurgie: Skrotum (Gefahr der Hodennekrose), aber nicht Beine</a:t>
            </a: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Hautpflege!! Vorbeugung von bakteriellen und Pilzinfektionen</a:t>
            </a:r>
          </a:p>
          <a:p>
            <a:pPr marL="0" indent="0" eaLnBrk="1" hangingPunct="1">
              <a:buNone/>
            </a:pP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Eliminierung der </a:t>
            </a:r>
            <a:r>
              <a:rPr lang="de-DE" sz="2000" dirty="0" err="1" smtClean="0">
                <a:latin typeface="Calibri" panose="020F0502020204030204" pitchFamily="34" charset="0"/>
              </a:rPr>
              <a:t>peridomestischen</a:t>
            </a:r>
            <a:r>
              <a:rPr lang="de-DE" sz="2000" dirty="0" smtClean="0">
                <a:latin typeface="Calibri" panose="020F0502020204030204" pitchFamily="34" charset="0"/>
              </a:rPr>
              <a:t> Brutplätze der Stechmücken</a:t>
            </a:r>
          </a:p>
        </p:txBody>
      </p:sp>
    </p:spTree>
    <p:extLst>
      <p:ext uri="{BB962C8B-B14F-4D97-AF65-F5344CB8AC3E}">
        <p14:creationId xmlns:p14="http://schemas.microsoft.com/office/powerpoint/2010/main" val="4641539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14400"/>
            <a:ext cx="754380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40067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WB 1317 ne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685800"/>
            <a:ext cx="3897313" cy="584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86920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028" descr="C:\Clarissa\Parasitologie\Dias (Prof. Disko ua.)\Helminthen\Nematoden\Loa loa (Augenwurm)\Loa loa Verteilung 1997 LMU Dat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752600"/>
            <a:ext cx="601980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 Box 1029"/>
          <p:cNvSpPr txBox="1">
            <a:spLocks noChangeArrowheads="1"/>
          </p:cNvSpPr>
          <p:nvPr/>
        </p:nvSpPr>
        <p:spPr bwMode="auto">
          <a:xfrm>
            <a:off x="2019378" y="332656"/>
            <a:ext cx="51052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sz="3600" b="1" dirty="0" err="1">
                <a:solidFill>
                  <a:srgbClr val="000066"/>
                </a:solidFill>
                <a:latin typeface="Calibri" panose="020F0502020204030204" pitchFamily="34" charset="0"/>
              </a:rPr>
              <a:t>Loa</a:t>
            </a:r>
            <a:r>
              <a:rPr lang="de-DE" sz="3600" b="1" dirty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  <a:r>
              <a:rPr lang="de-DE" sz="36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Loa</a:t>
            </a:r>
            <a:r>
              <a:rPr lang="de-DE" sz="36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-die </a:t>
            </a:r>
            <a:r>
              <a:rPr lang="de-DE" sz="36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Wanderfilarie</a:t>
            </a:r>
            <a:endParaRPr lang="de-DE" sz="3600" b="1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algn="ctr"/>
            <a:r>
              <a:rPr lang="de-DE" sz="2000" b="1" dirty="0">
                <a:solidFill>
                  <a:srgbClr val="000066"/>
                </a:solidFill>
                <a:latin typeface="Calibri" panose="020F0502020204030204" pitchFamily="34" charset="0"/>
              </a:rPr>
              <a:t>20-40 Mio. Infizierte</a:t>
            </a:r>
          </a:p>
        </p:txBody>
      </p:sp>
    </p:spTree>
    <p:extLst>
      <p:ext uri="{BB962C8B-B14F-4D97-AF65-F5344CB8AC3E}">
        <p14:creationId xmlns:p14="http://schemas.microsoft.com/office/powerpoint/2010/main" val="23212619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052" descr="C:\Clarissa\Parasitologie\Dias (Prof. Disko ua.)\Helminthen\Nematoden\Loa loa (Augenwurm)\Loa loa Zyklus aus Markell 8th edition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4213" y="552450"/>
            <a:ext cx="5235575" cy="57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03706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C:\Clarissa\Parasitologie\Dias (Prof. Disko ua.)\Helminthen\Nematoden\Loa loa (Augenwurm)\Loa loa Überträger Bremsen-Tabaniden Gattung Chrysops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879495"/>
            <a:ext cx="7772400" cy="540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feld 2"/>
          <p:cNvSpPr txBox="1"/>
          <p:nvPr/>
        </p:nvSpPr>
        <p:spPr>
          <a:xfrm>
            <a:off x="429263" y="188640"/>
            <a:ext cx="828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Der Vektor: Bremsen/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Tabaniden</a:t>
            </a: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 der Gattung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Chrysops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214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Pathogenese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80920" cy="4114800"/>
          </a:xfrm>
        </p:spPr>
        <p:txBody>
          <a:bodyPr/>
          <a:lstStyle/>
          <a:p>
            <a:r>
              <a:rPr lang="de-DE" sz="2000" dirty="0" smtClean="0">
                <a:latin typeface="Calibri" panose="020F0502020204030204" pitchFamily="34" charset="0"/>
              </a:rPr>
              <a:t>Infektion muss nicht mit KH verbunden sein, wahrscheinlich als Folge einer Immunsuppression</a:t>
            </a:r>
          </a:p>
          <a:p>
            <a:endParaRPr lang="de-DE" sz="2000" dirty="0" smtClean="0">
              <a:latin typeface="Calibri" panose="020F0502020204030204" pitchFamily="34" charset="0"/>
            </a:endParaRPr>
          </a:p>
          <a:p>
            <a:pPr>
              <a:buNone/>
            </a:pPr>
            <a:r>
              <a:rPr lang="de-DE" sz="2000" i="1" dirty="0" smtClean="0">
                <a:latin typeface="Calibri" panose="020F0502020204030204" pitchFamily="34" charset="0"/>
              </a:rPr>
              <a:t>Aber:</a:t>
            </a:r>
          </a:p>
          <a:p>
            <a:pPr>
              <a:buNone/>
            </a:pPr>
            <a:endParaRPr lang="de-DE" sz="2000" i="1" dirty="0" smtClean="0">
              <a:latin typeface="Calibri" panose="020F0502020204030204" pitchFamily="34" charset="0"/>
            </a:endParaRPr>
          </a:p>
          <a:p>
            <a:r>
              <a:rPr lang="de-DE" sz="2000" dirty="0" smtClean="0">
                <a:latin typeface="Calibri" panose="020F0502020204030204" pitchFamily="34" charset="0"/>
              </a:rPr>
              <a:t>Niedrige oder fehlende </a:t>
            </a:r>
            <a:r>
              <a:rPr lang="de-DE" sz="2000" dirty="0" err="1" smtClean="0">
                <a:latin typeface="Calibri" panose="020F0502020204030204" pitchFamily="34" charset="0"/>
              </a:rPr>
              <a:t>Filariämie</a:t>
            </a:r>
            <a:r>
              <a:rPr lang="de-DE" sz="2000" dirty="0" smtClean="0">
                <a:latin typeface="Calibri" panose="020F0502020204030204" pitchFamily="34" charset="0"/>
              </a:rPr>
              <a:t> und hohe AK-Titer sind mit klinischen Symptomen verbunden! </a:t>
            </a:r>
          </a:p>
          <a:p>
            <a:pPr>
              <a:buNone/>
            </a:pPr>
            <a:r>
              <a:rPr lang="de-DE" sz="2000" dirty="0" smtClean="0">
                <a:latin typeface="Calibri" panose="020F0502020204030204" pitchFamily="34" charset="0"/>
              </a:rPr>
              <a:t>	Korrelat: Hypersensitivitätsreaktion vom Typ1 gegen lebende und tote adulte Würmer</a:t>
            </a:r>
            <a:endParaRPr lang="de-DE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uppieren 3"/>
          <p:cNvGrpSpPr>
            <a:grpSpLocks/>
          </p:cNvGrpSpPr>
          <p:nvPr/>
        </p:nvGrpSpPr>
        <p:grpSpPr bwMode="auto">
          <a:xfrm>
            <a:off x="4400058" y="1586595"/>
            <a:ext cx="4752901" cy="3651897"/>
            <a:chOff x="611188" y="260350"/>
            <a:chExt cx="7632700" cy="5735464"/>
          </a:xfrm>
        </p:grpSpPr>
        <p:pic>
          <p:nvPicPr>
            <p:cNvPr id="13315" name="Picture 4" descr="Fi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260350"/>
              <a:ext cx="7632700" cy="489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6" name="Text Box 5"/>
            <p:cNvSpPr txBox="1">
              <a:spLocks noChangeArrowheads="1"/>
            </p:cNvSpPr>
            <p:nvPr/>
          </p:nvSpPr>
          <p:spPr bwMode="auto">
            <a:xfrm>
              <a:off x="2853154" y="5415762"/>
              <a:ext cx="5240366" cy="580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/>
              <a:r>
                <a:rPr lang="de-DE" dirty="0">
                  <a:latin typeface="Calibri" panose="020F0502020204030204" pitchFamily="34" charset="0"/>
                </a:rPr>
                <a:t>Uterus, </a:t>
              </a:r>
              <a:r>
                <a:rPr lang="de-DE" i="1" dirty="0">
                  <a:latin typeface="Calibri" panose="020F0502020204030204" pitchFamily="34" charset="0"/>
                </a:rPr>
                <a:t>T. </a:t>
              </a:r>
              <a:r>
                <a:rPr lang="de-DE" i="1" dirty="0" err="1">
                  <a:latin typeface="Calibri" panose="020F0502020204030204" pitchFamily="34" charset="0"/>
                </a:rPr>
                <a:t>saginata</a:t>
              </a:r>
              <a:endParaRPr lang="de-DE" i="1" dirty="0">
                <a:latin typeface="Calibri" panose="020F0502020204030204" pitchFamily="34" charset="0"/>
              </a:endParaRPr>
            </a:p>
          </p:txBody>
        </p:sp>
      </p:grpSp>
      <p:pic>
        <p:nvPicPr>
          <p:cNvPr id="182274" name="Picture 2" descr="http://www.wissen.de/sites/default/files/styles/lightbox/public/wissensserver/jadis/incoming/g053_1b.jpg?itok=NIPFPYE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4191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Symptome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640960" cy="5328592"/>
          </a:xfrm>
        </p:spPr>
        <p:txBody>
          <a:bodyPr/>
          <a:lstStyle/>
          <a:p>
            <a:pPr eaLnBrk="1" hangingPunct="1"/>
            <a:r>
              <a:rPr lang="de-DE" sz="2000" b="1" dirty="0" smtClean="0">
                <a:latin typeface="Calibri" panose="020F0502020204030204" pitchFamily="34" charset="0"/>
              </a:rPr>
              <a:t>Subkonjunktivale Wanderung</a:t>
            </a:r>
            <a:r>
              <a:rPr lang="de-DE" sz="2000" dirty="0" smtClean="0">
                <a:latin typeface="Calibri" panose="020F0502020204030204" pitchFamily="34" charset="0"/>
              </a:rPr>
              <a:t>: 30-60 min. mit Rötung, Juckreiz</a:t>
            </a: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b="1" dirty="0" err="1" smtClean="0">
                <a:latin typeface="Calibri" panose="020F0502020204030204" pitchFamily="34" charset="0"/>
              </a:rPr>
              <a:t>Calabar</a:t>
            </a:r>
            <a:r>
              <a:rPr lang="de-DE" sz="2000" b="1" dirty="0" smtClean="0">
                <a:latin typeface="Calibri" panose="020F0502020204030204" pitchFamily="34" charset="0"/>
              </a:rPr>
              <a:t> Schwellung</a:t>
            </a:r>
            <a:r>
              <a:rPr lang="de-DE" sz="2000" dirty="0" smtClean="0">
                <a:latin typeface="Calibri" panose="020F0502020204030204" pitchFamily="34" charset="0"/>
              </a:rPr>
              <a:t>: prall elastische, nicht </a:t>
            </a:r>
            <a:r>
              <a:rPr lang="de-DE" sz="2000" dirty="0" err="1" smtClean="0">
                <a:latin typeface="Calibri" panose="020F0502020204030204" pitchFamily="34" charset="0"/>
              </a:rPr>
              <a:t>eindrückbare</a:t>
            </a:r>
            <a:r>
              <a:rPr lang="de-DE" sz="2000" dirty="0" smtClean="0">
                <a:latin typeface="Calibri" panose="020F0502020204030204" pitchFamily="34" charset="0"/>
              </a:rPr>
              <a:t> Ödeme, rezidivierend, flüchtig (1-3 Tage); prinzipiell an jeder Körperstelle, </a:t>
            </a:r>
            <a:r>
              <a:rPr lang="de-DE" sz="2000" dirty="0" err="1" smtClean="0">
                <a:latin typeface="Calibri" panose="020F0502020204030204" pitchFamily="34" charset="0"/>
              </a:rPr>
              <a:t>va</a:t>
            </a:r>
            <a:r>
              <a:rPr lang="de-DE" sz="2000" dirty="0" smtClean="0">
                <a:latin typeface="Calibri" panose="020F0502020204030204" pitchFamily="34" charset="0"/>
              </a:rPr>
              <a:t>. an Handrücken, Unterarm und Gesicht: </a:t>
            </a:r>
          </a:p>
          <a:p>
            <a:pPr eaLnBrk="1" hangingPunct="1">
              <a:buNone/>
            </a:pPr>
            <a:r>
              <a:rPr lang="de-DE" sz="2000" dirty="0" smtClean="0">
                <a:latin typeface="Calibri" panose="020F0502020204030204" pitchFamily="34" charset="0"/>
              </a:rPr>
              <a:t>	fraglich allergische Reaktion auf das Ausscheiden von MF?</a:t>
            </a:r>
          </a:p>
          <a:p>
            <a:pPr eaLnBrk="1" hangingPunct="1">
              <a:buNone/>
            </a:pP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b="1" dirty="0" smtClean="0">
                <a:latin typeface="Calibri" panose="020F0502020204030204" pitchFamily="34" charset="0"/>
              </a:rPr>
              <a:t>Gefahr</a:t>
            </a:r>
            <a:r>
              <a:rPr lang="de-DE" sz="2000" dirty="0" smtClean="0">
                <a:latin typeface="Calibri" panose="020F0502020204030204" pitchFamily="34" charset="0"/>
              </a:rPr>
              <a:t> nur bei Lokalisation in Kehlkopfnähe (</a:t>
            </a:r>
            <a:r>
              <a:rPr lang="de-DE" sz="2000" dirty="0" err="1" smtClean="0">
                <a:latin typeface="Calibri" panose="020F0502020204030204" pitchFamily="34" charset="0"/>
              </a:rPr>
              <a:t>Glottisödem</a:t>
            </a:r>
            <a:r>
              <a:rPr lang="de-DE" sz="2000" dirty="0" smtClean="0">
                <a:latin typeface="Calibri" panose="020F0502020204030204" pitchFamily="34" charset="0"/>
              </a:rPr>
              <a:t>), Urethra (Miktionsbehinderung) und </a:t>
            </a:r>
            <a:r>
              <a:rPr lang="de-DE" sz="2000" dirty="0" err="1" smtClean="0">
                <a:latin typeface="Calibri" panose="020F0502020204030204" pitchFamily="34" charset="0"/>
              </a:rPr>
              <a:t>Durchwanderung</a:t>
            </a:r>
            <a:r>
              <a:rPr lang="de-DE" sz="2000" dirty="0" smtClean="0">
                <a:latin typeface="Calibri" panose="020F0502020204030204" pitchFamily="34" charset="0"/>
              </a:rPr>
              <a:t> in den </a:t>
            </a:r>
            <a:r>
              <a:rPr lang="de-DE" sz="2000" dirty="0" err="1" smtClean="0">
                <a:latin typeface="Calibri" panose="020F0502020204030204" pitchFamily="34" charset="0"/>
              </a:rPr>
              <a:t>Liquorrraum</a:t>
            </a:r>
            <a:r>
              <a:rPr lang="de-DE" sz="2000" dirty="0" smtClean="0">
                <a:latin typeface="Calibri" panose="020F0502020204030204" pitchFamily="34" charset="0"/>
              </a:rPr>
              <a:t>: Enzephalitis mit </a:t>
            </a:r>
            <a:r>
              <a:rPr lang="de-DE" sz="2000" dirty="0" err="1" smtClean="0">
                <a:latin typeface="Calibri" panose="020F0502020204030204" pitchFamily="34" charset="0"/>
              </a:rPr>
              <a:t>Hirnödem</a:t>
            </a:r>
            <a:r>
              <a:rPr lang="de-DE" sz="2000" dirty="0" smtClean="0">
                <a:latin typeface="Calibri" panose="020F0502020204030204" pitchFamily="34" charset="0"/>
              </a:rPr>
              <a:t> und Koma, oft tödlich (v.a. nach </a:t>
            </a:r>
            <a:r>
              <a:rPr lang="de-DE" sz="2000" dirty="0" err="1" smtClean="0">
                <a:latin typeface="Calibri" panose="020F0502020204030204" pitchFamily="34" charset="0"/>
              </a:rPr>
              <a:t>unsachgemässer</a:t>
            </a:r>
            <a:r>
              <a:rPr lang="de-DE" sz="2000" dirty="0" smtClean="0">
                <a:latin typeface="Calibri" panose="020F0502020204030204" pitchFamily="34" charset="0"/>
              </a:rPr>
              <a:t> DEC-Behandlung: MF-Embolien)</a:t>
            </a:r>
          </a:p>
        </p:txBody>
      </p:sp>
    </p:spTree>
    <p:extLst>
      <p:ext uri="{BB962C8B-B14F-4D97-AF65-F5344CB8AC3E}">
        <p14:creationId xmlns:p14="http://schemas.microsoft.com/office/powerpoint/2010/main" val="19833701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 descr="C:\Clarissa\Parasitologie\Dias (Prof. Disko ua.)\Helminthen\Nematoden\Loa loa (Augenwurm)\Loa loa Adulte in der Konjunktiva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29600" cy="531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5654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4" descr="C:\Clarissa\Parasitologie\Dias (Prof. Disko ua.)\Helminthen\Nematoden\Loa loa (Augenwurm)\Loa loa Auge 5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69938"/>
            <a:ext cx="8001000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23526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 descr="C:\Clarissa\Parasitologie\Dias (Prof. Disko ua.)\Helminthen\Nematoden\Loa loa (Augenwurm)\Loa loa Auge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2188"/>
            <a:ext cx="76962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38557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 descr="C:\Clarissa\Parasitologie\Dias (Prof. Disko ua.)\Helminthen\Nematoden\Loa loa (Augenwurm)\Loa loa Extraktion aus dem Auge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7772400" cy="509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69990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 descr="C:\Clarissa\Parasitologie\Dias (Prof. Disko ua.)\Helminthen\Nematoden\Loa loa (Augenwurm)\Loa loa Löscher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143000"/>
            <a:ext cx="6858000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83576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C:\Clarissa\Parasitologie\Dias (Prof. Disko ua.)\Helminthen\Nematoden\Loa loa (Augenwurm)\Loa loa Auge Dr.Werner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85825"/>
            <a:ext cx="7162800" cy="502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34912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4" descr="C:\Clarissa\Parasitologie\Dias (Prof. Disko ua.)\Helminthen\Nematoden\Loa loa (Augenwurm)\Loa loa Calabar Schwellungen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6688" y="661988"/>
            <a:ext cx="3730625" cy="553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7305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4" descr="C:\Clarissa\Parasitologie\Dias (Prof. Disko ua.)\Helminthen\Nematoden\Loa loa (Augenwurm)\Loa loa Calbar-Schwellungen Löscher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784860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03318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4" descr="C:\Clarissa\Parasitologie\Dias (Prof. Disko ua.)\Helminthen\Nematoden\Loa loa (Augenwurm)\Loa loa Handrückenödem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55700"/>
            <a:ext cx="6934200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235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Verbreitung Zystizerkose 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7171" name="Picture 585" descr="Picture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6163" y="1614488"/>
            <a:ext cx="7051675" cy="4525962"/>
          </a:xfrm>
        </p:spPr>
      </p:pic>
    </p:spTree>
    <p:extLst>
      <p:ext uri="{BB962C8B-B14F-4D97-AF65-F5344CB8AC3E}">
        <p14:creationId xmlns:p14="http://schemas.microsoft.com/office/powerpoint/2010/main" val="38095443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 descr="C:\Clarissa\Parasitologie\Dias (Prof. Disko ua.)\Helminthen\Nematoden\Loa loa (Augenwurm)\Loa loa1356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777875"/>
            <a:ext cx="5334000" cy="496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2126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C:\Clarissa\Parasitologie\Dias (Prof. Disko ua.)\Helminthen\Nematoden\Loa loa (Augenwurm)\Loa loa Lagochilascaris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681038"/>
            <a:ext cx="58674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51807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 descr="C:\Clarissa\Parasitologie\Dias (Prof. Disko ua.)\Helminthen\Nematoden\Loa loa (Augenwurm)\Loa loa1376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762000"/>
            <a:ext cx="64770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1293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 descr="C:\Clarissa\Parasitologie\Dias (Prof. Disko ua.)\Helminthen\Nematoden\Loa loa (Augenwurm)\Loa loa1368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57200"/>
            <a:ext cx="540385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5" descr="C:\Clarissa\Parasitologie\Dias (Prof. Disko ua.)\Helminthen\Nematoden\Loa loa (Augenwurm)\Loa loa1370 ne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429000"/>
            <a:ext cx="4267200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86637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 descr="C:\Clarissa\Parasitologie\Dias (Prof. Disko ua.)\Helminthen\Nematoden\Loa loa (Augenwurm)\Loa loa Nativpräp. tautropfenartige Erhebungen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752600"/>
            <a:ext cx="7391400" cy="357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6749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C:\Clarissa\Parasitologie\Dias (Prof. Disko ua.)\Helminthen\Nematoden\Loa loa (Augenwurm)\Loa loa Adulte Würmer,zahlreiche kleine unregelmäßig verteilte knopfartige Erhebungen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762000"/>
            <a:ext cx="54864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94494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 descr="C:\Clarissa\Parasitologie\Dias (Prof. Disko ua.)\Helminthen\Nematoden\Loa loa (Augenwurm)\Loa loa1393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4963" y="712788"/>
            <a:ext cx="3392487" cy="543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63845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C:\Clarissa\Parasitologie\Dias (Prof. Disko ua.)\Helminthen\Nematoden\Loa loa (Augenwurm)\Loa loa Mikrofilarie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77724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23298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4" descr="C:\Clarissa\Parasitologie\Dias (Prof. Disko ua.)\Helminthen\Nematoden\Loa loa (Augenwurm)\Loa loa Periodizität der Mikrofilarien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14400"/>
            <a:ext cx="716280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2096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Diagnostik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997152"/>
          </a:xfrm>
          <a:noFill/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de-DE" sz="2000" dirty="0" smtClean="0">
                <a:latin typeface="Calibri" panose="020F0502020204030204" pitchFamily="34" charset="0"/>
              </a:rPr>
              <a:t>Herkunft aus </a:t>
            </a:r>
            <a:r>
              <a:rPr lang="de-DE" sz="2000" dirty="0" err="1" smtClean="0">
                <a:latin typeface="Calibri" panose="020F0502020204030204" pitchFamily="34" charset="0"/>
              </a:rPr>
              <a:t>Endemiegebiet</a:t>
            </a:r>
            <a:endParaRPr lang="de-DE" sz="2000" dirty="0" smtClean="0">
              <a:latin typeface="Calibri" panose="020F0502020204030204" pitchFamily="34" charset="0"/>
            </a:endParaRPr>
          </a:p>
          <a:p>
            <a:pPr marL="609600" indent="-609600" eaLnBrk="1" hangingPunct="1">
              <a:lnSpc>
                <a:spcPct val="90000"/>
              </a:lnSpc>
            </a:pPr>
            <a:r>
              <a:rPr lang="de-DE" sz="2000" dirty="0" smtClean="0">
                <a:latin typeface="Calibri" panose="020F0502020204030204" pitchFamily="34" charset="0"/>
              </a:rPr>
              <a:t>Sehr hohe </a:t>
            </a:r>
            <a:r>
              <a:rPr lang="de-DE" sz="2000" dirty="0" err="1" smtClean="0">
                <a:latin typeface="Calibri" panose="020F0502020204030204" pitchFamily="34" charset="0"/>
              </a:rPr>
              <a:t>Eosinophile</a:t>
            </a:r>
            <a:r>
              <a:rPr lang="de-DE" sz="2000" dirty="0" smtClean="0">
                <a:latin typeface="Calibri" panose="020F0502020204030204" pitchFamily="34" charset="0"/>
              </a:rPr>
              <a:t> bis 30%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de-DE" sz="2000" dirty="0" smtClean="0">
                <a:latin typeface="Calibri" panose="020F0502020204030204" pitchFamily="34" charset="0"/>
              </a:rPr>
              <a:t>MF Nachweis aus dem Blut zwischen 10-14 Uhr:</a:t>
            </a:r>
          </a:p>
          <a:p>
            <a:pPr marL="1371600" lvl="2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de-DE" sz="2000" dirty="0" err="1" smtClean="0">
                <a:latin typeface="Calibri" panose="020F0502020204030204" pitchFamily="34" charset="0"/>
              </a:rPr>
              <a:t>Mikrohämatokrit</a:t>
            </a:r>
            <a:r>
              <a:rPr lang="de-DE" sz="2000" dirty="0" smtClean="0">
                <a:latin typeface="Calibri" panose="020F0502020204030204" pitchFamily="34" charset="0"/>
              </a:rPr>
              <a:t>: </a:t>
            </a:r>
            <a:r>
              <a:rPr lang="de-DE" sz="2000" dirty="0" err="1" smtClean="0">
                <a:latin typeface="Calibri" panose="020F0502020204030204" pitchFamily="34" charset="0"/>
              </a:rPr>
              <a:t>Hk</a:t>
            </a:r>
            <a:r>
              <a:rPr lang="de-DE" sz="2000" dirty="0" smtClean="0">
                <a:latin typeface="Calibri" panose="020F0502020204030204" pitchFamily="34" charset="0"/>
              </a:rPr>
              <a:t>-Röhrchen nach </a:t>
            </a:r>
            <a:r>
              <a:rPr lang="de-DE" sz="2000" dirty="0" err="1" smtClean="0">
                <a:latin typeface="Calibri" panose="020F0502020204030204" pitchFamily="34" charset="0"/>
              </a:rPr>
              <a:t>Zentrifugation</a:t>
            </a:r>
            <a:r>
              <a:rPr lang="de-DE" sz="2000" dirty="0" smtClean="0">
                <a:latin typeface="Calibri" panose="020F0502020204030204" pitchFamily="34" charset="0"/>
              </a:rPr>
              <a:t> im Mikroskop betrachtet: MF Bewegung in der Schicht oberhalb der </a:t>
            </a:r>
            <a:r>
              <a:rPr lang="de-DE" sz="2000" dirty="0" err="1" smtClean="0">
                <a:latin typeface="Calibri" panose="020F0502020204030204" pitchFamily="34" charset="0"/>
              </a:rPr>
              <a:t>Erys</a:t>
            </a:r>
            <a:endParaRPr lang="de-DE" sz="2000" dirty="0" smtClean="0">
              <a:latin typeface="Calibri" panose="020F0502020204030204" pitchFamily="34" charset="0"/>
            </a:endParaRPr>
          </a:p>
          <a:p>
            <a:pPr marL="1371600" lvl="2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de-DE" sz="2000" dirty="0" err="1" smtClean="0">
                <a:latin typeface="Calibri" panose="020F0502020204030204" pitchFamily="34" charset="0"/>
              </a:rPr>
              <a:t>Zentrifugation</a:t>
            </a:r>
            <a:r>
              <a:rPr lang="de-DE" sz="2000" dirty="0" smtClean="0">
                <a:latin typeface="Calibri" panose="020F0502020204030204" pitchFamily="34" charset="0"/>
              </a:rPr>
              <a:t>: EDTA Blut zentrifugiert; Sediment nach Methylenblauzugabe mikroskopiert (keine Scheiden-</a:t>
            </a:r>
            <a:r>
              <a:rPr lang="de-DE" sz="2000" dirty="0" err="1" smtClean="0">
                <a:latin typeface="Calibri" panose="020F0502020204030204" pitchFamily="34" charset="0"/>
              </a:rPr>
              <a:t>anfärbung</a:t>
            </a:r>
            <a:r>
              <a:rPr lang="de-DE" sz="2000" dirty="0" smtClean="0">
                <a:latin typeface="Calibri" panose="020F0502020204030204" pitchFamily="34" charset="0"/>
              </a:rPr>
              <a:t>)</a:t>
            </a:r>
          </a:p>
          <a:p>
            <a:pPr marL="1371600" lvl="2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de-DE" sz="2000" dirty="0" smtClean="0">
                <a:latin typeface="Calibri" panose="020F0502020204030204" pitchFamily="34" charset="0"/>
              </a:rPr>
              <a:t>Dicker Tropfen: Hämatoxylin-Färbung</a:t>
            </a:r>
          </a:p>
          <a:p>
            <a:pPr marL="1371600" lvl="2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de-DE" sz="2000" dirty="0" smtClean="0">
                <a:latin typeface="Calibri" panose="020F0502020204030204" pitchFamily="34" charset="0"/>
              </a:rPr>
              <a:t>Filtration: Mischung des Bluts mit Methylenblau; dann Filtration durch einen </a:t>
            </a:r>
            <a:r>
              <a:rPr lang="de-DE" sz="2000" dirty="0" err="1" smtClean="0">
                <a:latin typeface="Calibri" panose="020F0502020204030204" pitchFamily="34" charset="0"/>
              </a:rPr>
              <a:t>Polycarbonfilter</a:t>
            </a:r>
            <a:r>
              <a:rPr lang="de-DE" sz="2000" dirty="0" smtClean="0">
                <a:latin typeface="Calibri" panose="020F0502020204030204" pitchFamily="34" charset="0"/>
              </a:rPr>
              <a:t>, Entnahme und mikroskopieren</a:t>
            </a:r>
          </a:p>
        </p:txBody>
      </p:sp>
    </p:spTree>
    <p:extLst>
      <p:ext uri="{BB962C8B-B14F-4D97-AF65-F5344CB8AC3E}">
        <p14:creationId xmlns:p14="http://schemas.microsoft.com/office/powerpoint/2010/main" val="243412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33375"/>
            <a:ext cx="6588125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684213" y="4797425"/>
            <a:ext cx="755662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u="sng" dirty="0">
                <a:latin typeface="Calibri" panose="020F0502020204030204" pitchFamily="34" charset="0"/>
              </a:rPr>
              <a:t>Ländliche Gebiete Mexikos</a:t>
            </a:r>
            <a:r>
              <a:rPr lang="de-DE" dirty="0">
                <a:latin typeface="Calibri" panose="020F0502020204030204" pitchFamily="34" charset="0"/>
              </a:rPr>
              <a:t>: 	 </a:t>
            </a:r>
            <a:r>
              <a:rPr lang="de-DE" dirty="0" smtClean="0">
                <a:latin typeface="Calibri" panose="020F0502020204030204" pitchFamily="34" charset="0"/>
              </a:rPr>
              <a:t>	7 </a:t>
            </a:r>
            <a:r>
              <a:rPr lang="de-DE" dirty="0">
                <a:latin typeface="Calibri" panose="020F0502020204030204" pitchFamily="34" charset="0"/>
              </a:rPr>
              <a:t>% der Menschen tragen Bandwürmer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			25 % der Schweine tragen Finnen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u="sng" dirty="0">
                <a:latin typeface="Calibri" panose="020F0502020204030204" pitchFamily="34" charset="0"/>
              </a:rPr>
              <a:t>Zimbabwe</a:t>
            </a:r>
            <a:r>
              <a:rPr lang="de-DE" dirty="0">
                <a:latin typeface="Calibri" panose="020F0502020204030204" pitchFamily="34" charset="0"/>
              </a:rPr>
              <a:t>:			12 % der Menschen positiv im ELISA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4" descr="C:\Clarissa\Parasitologie\Dias (Prof. Disko ua.)\Helminthen\Nematoden\Loa loa (Augenwurm)\Loa loa Mikrofilarie nativ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95400"/>
            <a:ext cx="6934200" cy="438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70885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86020" name="Picture 4" descr="C:\Clarissa\Parasitologie\Dias (Prof. Disko ua.)\Helminthen\Nematoden\Loa loa (Augenwurm)\Loa loa Mikrofilarie HE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09600"/>
            <a:ext cx="8153400" cy="605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AutoShape 5"/>
          <p:cNvSpPr>
            <a:spLocks noChangeArrowheads="1"/>
          </p:cNvSpPr>
          <p:nvPr/>
        </p:nvSpPr>
        <p:spPr bwMode="auto">
          <a:xfrm>
            <a:off x="5562600" y="304800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5077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Therapie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DEC (=</a:t>
            </a:r>
            <a:r>
              <a:rPr lang="de-DE" sz="2000" dirty="0" err="1" smtClean="0">
                <a:latin typeface="Calibri" panose="020F0502020204030204" pitchFamily="34" charset="0"/>
              </a:rPr>
              <a:t>Diethylcarbazin</a:t>
            </a:r>
            <a:r>
              <a:rPr lang="de-DE" sz="2000" dirty="0" smtClean="0">
                <a:latin typeface="Calibri" panose="020F0502020204030204" pitchFamily="34" charset="0"/>
              </a:rPr>
              <a:t>, </a:t>
            </a:r>
            <a:r>
              <a:rPr lang="de-DE" sz="2000" dirty="0" err="1" smtClean="0">
                <a:latin typeface="Calibri" panose="020F0502020204030204" pitchFamily="34" charset="0"/>
              </a:rPr>
              <a:t>Hetrazan</a:t>
            </a:r>
            <a:r>
              <a:rPr lang="de-DE" sz="2000" dirty="0" smtClean="0">
                <a:latin typeface="Calibri" panose="020F0502020204030204" pitchFamily="34" charset="0"/>
                <a:cs typeface="Times New Roman" pitchFamily="18" charset="0"/>
              </a:rPr>
              <a:t>®</a:t>
            </a:r>
            <a:r>
              <a:rPr lang="de-DE" sz="2000" dirty="0" smtClean="0">
                <a:latin typeface="Calibri" panose="020F0502020204030204" pitchFamily="34" charset="0"/>
              </a:rPr>
              <a:t>); </a:t>
            </a:r>
            <a:r>
              <a:rPr lang="de-DE" sz="2000" dirty="0" err="1" smtClean="0">
                <a:latin typeface="Calibri" panose="020F0502020204030204" pitchFamily="34" charset="0"/>
              </a:rPr>
              <a:t>makrofilarizid</a:t>
            </a:r>
            <a:endParaRPr lang="de-DE" sz="2000" dirty="0" smtClean="0">
              <a:latin typeface="Calibri" panose="020F0502020204030204" pitchFamily="34" charset="0"/>
            </a:endParaRPr>
          </a:p>
          <a:p>
            <a:pPr lvl="1" eaLnBrk="1" hangingPunct="1"/>
            <a:r>
              <a:rPr lang="de-DE" sz="2000" dirty="0" smtClean="0">
                <a:latin typeface="Calibri" panose="020F0502020204030204" pitchFamily="34" charset="0"/>
              </a:rPr>
              <a:t>cave: bei hoher MF-Last mit niedrigen Dosen beginnen; bei </a:t>
            </a:r>
            <a:r>
              <a:rPr lang="de-DE" sz="2000" dirty="0" err="1" smtClean="0">
                <a:latin typeface="Calibri" panose="020F0502020204030204" pitchFamily="34" charset="0"/>
              </a:rPr>
              <a:t>Koinfektion</a:t>
            </a:r>
            <a:r>
              <a:rPr lang="de-DE" sz="2000" dirty="0" smtClean="0">
                <a:latin typeface="Calibri" panose="020F0502020204030204" pitchFamily="34" charset="0"/>
              </a:rPr>
              <a:t> mit O. </a:t>
            </a:r>
            <a:r>
              <a:rPr lang="de-DE" sz="2000" dirty="0" err="1" smtClean="0">
                <a:latin typeface="Calibri" panose="020F0502020204030204" pitchFamily="34" charset="0"/>
              </a:rPr>
              <a:t>volvulus</a:t>
            </a:r>
            <a:r>
              <a:rPr lang="de-DE" sz="2000" dirty="0" smtClean="0">
                <a:latin typeface="Calibri" panose="020F0502020204030204" pitchFamily="34" charset="0"/>
              </a:rPr>
              <a:t>: </a:t>
            </a:r>
            <a:r>
              <a:rPr lang="de-DE" sz="2000" dirty="0" err="1" smtClean="0">
                <a:latin typeface="Calibri" panose="020F0502020204030204" pitchFamily="34" charset="0"/>
              </a:rPr>
              <a:t>Mazzotti</a:t>
            </a:r>
            <a:r>
              <a:rPr lang="de-DE" sz="2000" dirty="0" smtClean="0">
                <a:latin typeface="Calibri" panose="020F0502020204030204" pitchFamily="34" charset="0"/>
              </a:rPr>
              <a:t>-Reaktion! Induktion einer Immunreaktion (Juckreiz, Anaphylaxie etc.)</a:t>
            </a:r>
          </a:p>
          <a:p>
            <a:pPr lvl="1"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err="1" smtClean="0">
                <a:latin typeface="Calibri" panose="020F0502020204030204" pitchFamily="34" charset="0"/>
              </a:rPr>
              <a:t>Ivermectin</a:t>
            </a:r>
            <a:r>
              <a:rPr lang="de-DE" sz="2000" dirty="0" smtClean="0">
                <a:latin typeface="Calibri" panose="020F0502020204030204" pitchFamily="34" charset="0"/>
              </a:rPr>
              <a:t> (</a:t>
            </a:r>
            <a:r>
              <a:rPr lang="de-DE" sz="2000" dirty="0" err="1" smtClean="0">
                <a:latin typeface="Calibri" panose="020F0502020204030204" pitchFamily="34" charset="0"/>
              </a:rPr>
              <a:t>Mectzan</a:t>
            </a:r>
            <a:r>
              <a:rPr lang="de-DE" sz="2000" dirty="0" smtClean="0">
                <a:latin typeface="Calibri" panose="020F0502020204030204" pitchFamily="34" charset="0"/>
                <a:cs typeface="Times New Roman" pitchFamily="18" charset="0"/>
              </a:rPr>
              <a:t>®</a:t>
            </a:r>
            <a:r>
              <a:rPr lang="de-DE" sz="2000" dirty="0" smtClean="0">
                <a:latin typeface="Calibri" panose="020F0502020204030204" pitchFamily="34" charset="0"/>
              </a:rPr>
              <a:t>); </a:t>
            </a:r>
            <a:r>
              <a:rPr lang="de-DE" sz="2000" dirty="0" err="1" smtClean="0">
                <a:latin typeface="Calibri" panose="020F0502020204030204" pitchFamily="34" charset="0"/>
              </a:rPr>
              <a:t>mikrofilarizid</a:t>
            </a: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Evtl. </a:t>
            </a:r>
            <a:r>
              <a:rPr lang="de-DE" sz="2000" dirty="0" err="1" smtClean="0">
                <a:latin typeface="Calibri" panose="020F0502020204030204" pitchFamily="34" charset="0"/>
              </a:rPr>
              <a:t>Mebendazol</a:t>
            </a:r>
            <a:r>
              <a:rPr lang="de-DE" sz="2000" dirty="0" smtClean="0">
                <a:latin typeface="Calibri" panose="020F0502020204030204" pitchFamily="34" charset="0"/>
              </a:rPr>
              <a:t>/</a:t>
            </a:r>
            <a:r>
              <a:rPr lang="de-DE" sz="2000" dirty="0" err="1" smtClean="0">
                <a:latin typeface="Calibri" panose="020F0502020204030204" pitchFamily="34" charset="0"/>
              </a:rPr>
              <a:t>Albendazol</a:t>
            </a:r>
            <a:endParaRPr lang="de-DE" sz="20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998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itchFamily="34" charset="0"/>
              </a:rPr>
              <a:t>Leber-, Darm- und Lungenegel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458200" cy="4114800"/>
          </a:xfrm>
          <a:noFill/>
        </p:spPr>
        <p:txBody>
          <a:bodyPr/>
          <a:lstStyle/>
          <a:p>
            <a:pPr eaLnBrk="1" hangingPunct="1"/>
            <a:r>
              <a:rPr lang="de-DE" sz="2000" dirty="0" smtClean="0">
                <a:latin typeface="Calibri" pitchFamily="34" charset="0"/>
              </a:rPr>
              <a:t>Erster Zwischenwirt: Schnecke</a:t>
            </a:r>
          </a:p>
          <a:p>
            <a:pPr eaLnBrk="1" hangingPunct="1"/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i="1" dirty="0" smtClean="0">
                <a:latin typeface="Calibri" pitchFamily="34" charset="0"/>
              </a:rPr>
              <a:t>Aber:</a:t>
            </a:r>
            <a:r>
              <a:rPr lang="de-DE" sz="2000" dirty="0" smtClean="0">
                <a:latin typeface="Calibri" pitchFamily="34" charset="0"/>
              </a:rPr>
              <a:t> </a:t>
            </a:r>
            <a:r>
              <a:rPr lang="de-DE" sz="2000" dirty="0" err="1" smtClean="0">
                <a:latin typeface="Calibri" pitchFamily="34" charset="0"/>
              </a:rPr>
              <a:t>Zerkarie</a:t>
            </a:r>
            <a:r>
              <a:rPr lang="de-DE" sz="2000" dirty="0" smtClean="0">
                <a:latin typeface="Calibri" pitchFamily="34" charset="0"/>
              </a:rPr>
              <a:t> sucht </a:t>
            </a:r>
            <a:r>
              <a:rPr lang="de-DE" sz="2000" b="1" dirty="0" smtClean="0">
                <a:latin typeface="Calibri" pitchFamily="34" charset="0"/>
              </a:rPr>
              <a:t>zweiten</a:t>
            </a:r>
            <a:r>
              <a:rPr lang="de-DE" sz="2000" dirty="0" smtClean="0">
                <a:latin typeface="Calibri" pitchFamily="34" charset="0"/>
              </a:rPr>
              <a:t> Zwischenwirt auf z.B. Schnecken, Fische, Süßwasserkrabben, Ameisen und (Wasser-)Pflanzen und wird zur </a:t>
            </a:r>
            <a:r>
              <a:rPr lang="de-DE" sz="2000" b="1" dirty="0" err="1" smtClean="0">
                <a:latin typeface="Calibri" pitchFamily="34" charset="0"/>
              </a:rPr>
              <a:t>Metazerkarie</a:t>
            </a:r>
            <a:endParaRPr lang="de-DE" sz="2000" b="1" dirty="0" smtClean="0">
              <a:latin typeface="Calibri" pitchFamily="34" charset="0"/>
            </a:endParaRPr>
          </a:p>
          <a:p>
            <a:pPr eaLnBrk="1" hangingPunct="1"/>
            <a:endParaRPr lang="de-DE" sz="2000" b="1" dirty="0" smtClean="0">
              <a:latin typeface="Calibri" pitchFamily="34" charset="0"/>
            </a:endParaRPr>
          </a:p>
          <a:p>
            <a:pPr eaLnBrk="1" hangingPunct="1"/>
            <a:r>
              <a:rPr lang="de-DE" sz="2000" dirty="0" smtClean="0">
                <a:latin typeface="Calibri" pitchFamily="34" charset="0"/>
              </a:rPr>
              <a:t>Erfolgsrate den </a:t>
            </a:r>
            <a:r>
              <a:rPr lang="de-DE" sz="2000" dirty="0" err="1" smtClean="0">
                <a:latin typeface="Calibri" pitchFamily="34" charset="0"/>
              </a:rPr>
              <a:t>Endwirt</a:t>
            </a:r>
            <a:r>
              <a:rPr lang="de-DE" sz="2000" dirty="0" smtClean="0">
                <a:latin typeface="Calibri" pitchFamily="34" charset="0"/>
              </a:rPr>
              <a:t> zu erreichen wird um ein Vielfaches erhöht, da die </a:t>
            </a:r>
            <a:r>
              <a:rPr lang="de-DE" sz="2000" b="1" dirty="0" smtClean="0">
                <a:latin typeface="Calibri" pitchFamily="34" charset="0"/>
              </a:rPr>
              <a:t>Nahrung</a:t>
            </a:r>
            <a:r>
              <a:rPr lang="de-DE" sz="2000" dirty="0" smtClean="0">
                <a:latin typeface="Calibri" pitchFamily="34" charset="0"/>
              </a:rPr>
              <a:t> infiziert wird</a:t>
            </a:r>
          </a:p>
          <a:p>
            <a:pPr eaLnBrk="1" hangingPunct="1"/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dirty="0" err="1" smtClean="0">
                <a:latin typeface="Calibri" pitchFamily="34" charset="0"/>
              </a:rPr>
              <a:t>Metazerkarien</a:t>
            </a:r>
            <a:r>
              <a:rPr lang="de-DE" sz="2000" dirty="0" smtClean="0">
                <a:latin typeface="Calibri" pitchFamily="34" charset="0"/>
              </a:rPr>
              <a:t> können bis 3 Jahre </a:t>
            </a:r>
            <a:r>
              <a:rPr lang="de-DE" sz="2000" dirty="0" err="1" smtClean="0">
                <a:latin typeface="Calibri" pitchFamily="34" charset="0"/>
              </a:rPr>
              <a:t>infestationstüchtig</a:t>
            </a:r>
            <a:r>
              <a:rPr lang="de-DE" sz="2000" dirty="0" smtClean="0">
                <a:latin typeface="Calibri" pitchFamily="34" charset="0"/>
              </a:rPr>
              <a:t> sein</a:t>
            </a:r>
          </a:p>
        </p:txBody>
      </p:sp>
    </p:spTree>
    <p:extLst>
      <p:ext uri="{BB962C8B-B14F-4D97-AF65-F5344CB8AC3E}">
        <p14:creationId xmlns:p14="http://schemas.microsoft.com/office/powerpoint/2010/main" val="120838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1143000"/>
          </a:xfrm>
        </p:spPr>
        <p:txBody>
          <a:bodyPr/>
          <a:lstStyle/>
          <a:p>
            <a:pPr eaLnBrk="1" hangingPunct="1"/>
            <a:r>
              <a:rPr lang="de-DE" sz="2800" b="1" dirty="0" err="1" smtClean="0">
                <a:solidFill>
                  <a:srgbClr val="000066"/>
                </a:solidFill>
                <a:latin typeface="Calibri" pitchFamily="34" charset="0"/>
              </a:rPr>
              <a:t>Fasciola</a:t>
            </a:r>
            <a:r>
              <a:rPr lang="de-DE" sz="2800" b="1" dirty="0" smtClean="0">
                <a:solidFill>
                  <a:srgbClr val="000066"/>
                </a:solidFill>
                <a:latin typeface="Calibri" pitchFamily="34" charset="0"/>
              </a:rPr>
              <a:t> </a:t>
            </a:r>
            <a:r>
              <a:rPr lang="de-DE" sz="2800" b="1" dirty="0" err="1" smtClean="0">
                <a:solidFill>
                  <a:srgbClr val="000066"/>
                </a:solidFill>
                <a:latin typeface="Calibri" pitchFamily="34" charset="0"/>
              </a:rPr>
              <a:t>hepatica</a:t>
            </a:r>
            <a:endParaRPr lang="de-DE" sz="2800" b="1" dirty="0" smtClean="0">
              <a:solidFill>
                <a:srgbClr val="000066"/>
              </a:solidFill>
              <a:latin typeface="Calibri" pitchFamily="34" charset="0"/>
            </a:endParaRPr>
          </a:p>
        </p:txBody>
      </p:sp>
      <p:pic>
        <p:nvPicPr>
          <p:cNvPr id="61443" name="Picture 1028" descr="C:\Clarissa\Parasitologie\Dias (Prof. Disko ua.)\Helminthen\Trematoden\Fasciola hepatica\F.h Adulte Form 30x13mm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905000"/>
            <a:ext cx="2657475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itchFamily="34" charset="0"/>
              </a:rPr>
              <a:t>Epidemiologie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3824064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de-DE" sz="2000" dirty="0" smtClean="0">
                <a:latin typeface="Calibri" pitchFamily="34" charset="0"/>
              </a:rPr>
              <a:t>Weltweit in allen Ländern mit Schafzucht verbreitet: „</a:t>
            </a:r>
            <a:r>
              <a:rPr lang="de-DE" sz="2000" dirty="0" err="1" smtClean="0">
                <a:latin typeface="Calibri" pitchFamily="34" charset="0"/>
              </a:rPr>
              <a:t>sheep</a:t>
            </a:r>
            <a:r>
              <a:rPr lang="de-DE" sz="2000" dirty="0" smtClean="0">
                <a:latin typeface="Calibri" pitchFamily="34" charset="0"/>
              </a:rPr>
              <a:t> </a:t>
            </a:r>
            <a:r>
              <a:rPr lang="de-DE" sz="2000" dirty="0" err="1" smtClean="0">
                <a:latin typeface="Calibri" pitchFamily="34" charset="0"/>
              </a:rPr>
              <a:t>liver</a:t>
            </a:r>
            <a:r>
              <a:rPr lang="de-DE" sz="2000" dirty="0" smtClean="0">
                <a:latin typeface="Calibri" pitchFamily="34" charset="0"/>
              </a:rPr>
              <a:t> </a:t>
            </a:r>
            <a:r>
              <a:rPr lang="de-DE" sz="2000" dirty="0" err="1" smtClean="0">
                <a:latin typeface="Calibri" pitchFamily="34" charset="0"/>
              </a:rPr>
              <a:t>fluke</a:t>
            </a:r>
            <a:r>
              <a:rPr lang="de-DE" sz="2000" dirty="0" smtClean="0">
                <a:latin typeface="Calibri" pitchFamily="34" charset="0"/>
              </a:rPr>
              <a:t>“</a:t>
            </a:r>
          </a:p>
          <a:p>
            <a:pPr eaLnBrk="1" hangingPunct="1">
              <a:lnSpc>
                <a:spcPct val="80000"/>
              </a:lnSpc>
            </a:pPr>
            <a:endParaRPr lang="de-DE" sz="2000" dirty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de-DE" sz="2000" dirty="0" smtClean="0">
                <a:latin typeface="Calibri" pitchFamily="34" charset="0"/>
              </a:rPr>
              <a:t>auch in Rindern, Eseln, Ziegen, Schweinen, Wildhasen und Kaninchen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de-DE" sz="2000" dirty="0" smtClean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de-DE" sz="2000" dirty="0" smtClean="0">
                <a:latin typeface="Calibri" pitchFamily="34" charset="0"/>
              </a:rPr>
              <a:t>Ca. 1 Mio. Infizierte weltweit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de-DE" sz="2000" dirty="0" smtClean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de-DE" sz="2000" dirty="0" err="1" smtClean="0">
                <a:latin typeface="Calibri" pitchFamily="34" charset="0"/>
              </a:rPr>
              <a:t>Endemiegebiete</a:t>
            </a:r>
            <a:r>
              <a:rPr lang="de-DE" sz="2000" dirty="0" smtClean="0">
                <a:latin typeface="Calibri" pitchFamily="34" charset="0"/>
              </a:rPr>
              <a:t> in Europa: Normandie; Befall der Hausratte in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de-DE" sz="2000" dirty="0">
                <a:latin typeface="Calibri" pitchFamily="34" charset="0"/>
              </a:rPr>
              <a:t> </a:t>
            </a:r>
            <a:r>
              <a:rPr lang="de-DE" sz="2000" dirty="0" smtClean="0">
                <a:latin typeface="Calibri" pitchFamily="34" charset="0"/>
              </a:rPr>
              <a:t>     </a:t>
            </a:r>
            <a:r>
              <a:rPr lang="de-DE" sz="2000" b="1" dirty="0" smtClean="0">
                <a:latin typeface="Calibri" pitchFamily="34" charset="0"/>
              </a:rPr>
              <a:t>Korsika</a:t>
            </a:r>
            <a:r>
              <a:rPr lang="de-DE" sz="2000" dirty="0" smtClean="0">
                <a:latin typeface="Calibri" pitchFamily="34" charset="0"/>
              </a:rPr>
              <a:t>: 45%; bis zu 100.000 Infizierte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de-DE" sz="2000" b="1" dirty="0" smtClean="0">
                <a:latin typeface="Calibri" pitchFamily="34" charset="0"/>
              </a:rPr>
              <a:t>      Portugal </a:t>
            </a:r>
            <a:r>
              <a:rPr lang="de-DE" sz="2000" dirty="0" smtClean="0">
                <a:latin typeface="Calibri" pitchFamily="34" charset="0"/>
              </a:rPr>
              <a:t>z.B. Porto bis 3,2% Prävalenz</a:t>
            </a:r>
          </a:p>
        </p:txBody>
      </p:sp>
    </p:spTree>
    <p:extLst>
      <p:ext uri="{BB962C8B-B14F-4D97-AF65-F5344CB8AC3E}">
        <p14:creationId xmlns:p14="http://schemas.microsoft.com/office/powerpoint/2010/main" val="1669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4" descr="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263" y="968375"/>
            <a:ext cx="3419475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3203575" y="6057900"/>
            <a:ext cx="2713038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>
                <a:latin typeface="Calibri" pitchFamily="34" charset="0"/>
              </a:rPr>
              <a:t>Lymnaea trunculata</a:t>
            </a:r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685800" y="3573463"/>
            <a:ext cx="2028825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b="1">
                <a:latin typeface="Calibri" pitchFamily="34" charset="0"/>
              </a:rPr>
              <a:t>Wasserkresse</a:t>
            </a:r>
          </a:p>
          <a:p>
            <a:r>
              <a:rPr lang="de-DE" b="1">
                <a:latin typeface="Calibri" pitchFamily="34" charset="0"/>
              </a:rPr>
              <a:t>bzw. Wasser</a:t>
            </a:r>
          </a:p>
          <a:p>
            <a:r>
              <a:rPr lang="de-DE" b="1">
                <a:latin typeface="Calibri" pitchFamily="34" charset="0"/>
              </a:rPr>
              <a:t>Gras/Heu</a:t>
            </a:r>
          </a:p>
        </p:txBody>
      </p:sp>
    </p:spTree>
    <p:extLst>
      <p:ext uri="{BB962C8B-B14F-4D97-AF65-F5344CB8AC3E}">
        <p14:creationId xmlns:p14="http://schemas.microsoft.com/office/powerpoint/2010/main" val="5363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uppieren 10"/>
          <p:cNvGrpSpPr>
            <a:grpSpLocks/>
          </p:cNvGrpSpPr>
          <p:nvPr/>
        </p:nvGrpSpPr>
        <p:grpSpPr bwMode="auto">
          <a:xfrm>
            <a:off x="244475" y="620713"/>
            <a:ext cx="8613775" cy="5594350"/>
            <a:chOff x="428596" y="609600"/>
            <a:chExt cx="8613836" cy="5594515"/>
          </a:xfrm>
        </p:grpSpPr>
        <p:pic>
          <p:nvPicPr>
            <p:cNvPr id="64515" name="Picture 4" descr="Fasciola hepatica aus Atlas Mensch ist Fehlwirt neu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38400" y="1447800"/>
              <a:ext cx="4351338" cy="441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16" name="Line 5"/>
            <p:cNvSpPr>
              <a:spLocks noChangeShapeType="1"/>
            </p:cNvSpPr>
            <p:nvPr/>
          </p:nvSpPr>
          <p:spPr bwMode="auto">
            <a:xfrm flipV="1">
              <a:off x="6529388" y="106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4517" name="Text Box 6"/>
            <p:cNvSpPr txBox="1">
              <a:spLocks noChangeArrowheads="1"/>
            </p:cNvSpPr>
            <p:nvPr/>
          </p:nvSpPr>
          <p:spPr bwMode="auto">
            <a:xfrm>
              <a:off x="4419585" y="609600"/>
              <a:ext cx="4622847" cy="4616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de-DE" b="1">
                  <a:latin typeface="Calibri" pitchFamily="34" charset="0"/>
                </a:rPr>
                <a:t>Nahrung mit Metazerkarien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071935" y="3643401"/>
              <a:ext cx="1143008" cy="10001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9" name="Gerade Verbindung 8"/>
            <p:cNvCxnSpPr/>
            <p:nvPr/>
          </p:nvCxnSpPr>
          <p:spPr>
            <a:xfrm rot="10800000" flipV="1">
              <a:off x="1643043" y="4643556"/>
              <a:ext cx="2428892" cy="2857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20" name="Textfeld 9"/>
            <p:cNvSpPr txBox="1">
              <a:spLocks noChangeArrowheads="1"/>
            </p:cNvSpPr>
            <p:nvPr/>
          </p:nvSpPr>
          <p:spPr bwMode="auto">
            <a:xfrm>
              <a:off x="428596" y="4429224"/>
              <a:ext cx="1928819" cy="17748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800">
                  <a:latin typeface="Calibri" pitchFamily="34" charset="0"/>
                </a:rPr>
                <a:t>Larven wandern entlang der Bauchdecke und </a:t>
              </a:r>
            </a:p>
            <a:p>
              <a:r>
                <a:rPr lang="de-DE" sz="1800">
                  <a:latin typeface="Calibri" pitchFamily="34" charset="0"/>
                </a:rPr>
                <a:t>durchbohren die Leber bis hin zu den Gallengängen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66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052" descr="C:\Clarissa\Parasitologie\Dias (Prof. Disko ua.)\Helminthen\Trematoden\Fasciola hepatica\Faciola hepatica 112483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609600"/>
            <a:ext cx="6781800" cy="545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15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 descr="Faciola hepatica 102482 ne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788" y="2033588"/>
            <a:ext cx="5430837" cy="278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Line 5"/>
          <p:cNvSpPr>
            <a:spLocks noChangeShapeType="1"/>
          </p:cNvSpPr>
          <p:nvPr/>
        </p:nvSpPr>
        <p:spPr bwMode="auto">
          <a:xfrm flipH="1">
            <a:off x="1524000" y="3429000"/>
            <a:ext cx="13716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6564" name="Text Box 6"/>
          <p:cNvSpPr txBox="1">
            <a:spLocks noChangeArrowheads="1"/>
          </p:cNvSpPr>
          <p:nvPr/>
        </p:nvSpPr>
        <p:spPr bwMode="auto">
          <a:xfrm>
            <a:off x="971550" y="5516563"/>
            <a:ext cx="3962400" cy="46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>
                <a:latin typeface="Calibri" pitchFamily="34" charset="0"/>
              </a:rPr>
              <a:t>Uterus: </a:t>
            </a:r>
            <a:r>
              <a:rPr lang="de-DE">
                <a:latin typeface="Calibri" pitchFamily="34" charset="0"/>
              </a:rPr>
              <a:t>bis zu 20.000 Eier/Tag</a:t>
            </a:r>
          </a:p>
        </p:txBody>
      </p:sp>
      <p:sp>
        <p:nvSpPr>
          <p:cNvPr id="66565" name="Textfeld 6"/>
          <p:cNvSpPr txBox="1">
            <a:spLocks noChangeArrowheads="1"/>
          </p:cNvSpPr>
          <p:nvPr/>
        </p:nvSpPr>
        <p:spPr bwMode="auto">
          <a:xfrm>
            <a:off x="3624687" y="642938"/>
            <a:ext cx="231531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sz="2800" b="1" dirty="0">
                <a:solidFill>
                  <a:srgbClr val="000066"/>
                </a:solidFill>
                <a:latin typeface="Calibri" pitchFamily="34" charset="0"/>
              </a:rPr>
              <a:t>Adulter Wurm</a:t>
            </a:r>
          </a:p>
          <a:p>
            <a:pPr algn="ctr"/>
            <a:r>
              <a:rPr lang="de-DE" dirty="0">
                <a:latin typeface="Calibri" pitchFamily="34" charset="0"/>
              </a:rPr>
              <a:t>bis 3cm lang</a:t>
            </a:r>
          </a:p>
        </p:txBody>
      </p:sp>
    </p:spTree>
    <p:extLst>
      <p:ext uri="{BB962C8B-B14F-4D97-AF65-F5344CB8AC3E}">
        <p14:creationId xmlns:p14="http://schemas.microsoft.com/office/powerpoint/2010/main" val="1805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123728" y="283230"/>
            <a:ext cx="50717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Lebenszyklus von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Taenia</a:t>
            </a: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solium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pic>
        <p:nvPicPr>
          <p:cNvPr id="20483" name="Picture 3" descr="Taenia_solium_Life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00621"/>
            <a:ext cx="5864225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912792" y="1210146"/>
            <a:ext cx="2107902" cy="3352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>
              <a:latin typeface="Calibri" panose="020F0502020204030204" pitchFamily="34" charset="0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164710" y="2701880"/>
            <a:ext cx="1580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>
                <a:solidFill>
                  <a:srgbClr val="FF3300"/>
                </a:solidFill>
                <a:latin typeface="Calibri" panose="020F0502020204030204" pitchFamily="34" charset="0"/>
              </a:rPr>
              <a:t>Autoinfektion!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028" descr="C:\Dokumente und Einstellungen\Administrator\Desktop\EM von Fasciola hepaticaaus Piekarsk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609600"/>
            <a:ext cx="40020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72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052" descr="C:\Clarissa\Parasitologie\Dias (Prof. Disko ua.)\Helminthen\Trematoden\Fasciola hepatica\Faciola hepatica 25x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38200"/>
            <a:ext cx="777240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51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028" descr="C:\Clarissa\Parasitologie\Dias (Prof. Disko ua.)\Helminthen\Trematoden\Fasciola hepatica\Faciola hepatica 62463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38200"/>
            <a:ext cx="79248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96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028" descr="C:\Clarissa\Parasitologie\Dias (Prof. Disko ua.)\Helminthen\Trematoden\Fasciola hepatica\Faciola hepatica 112484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0"/>
            <a:ext cx="7772400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56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05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itchFamily="34" charset="0"/>
              </a:rPr>
              <a:t>Pathologie und Klinik</a:t>
            </a:r>
          </a:p>
        </p:txBody>
      </p:sp>
      <p:sp>
        <p:nvSpPr>
          <p:cNvPr id="71683" name="Rectangle 2051"/>
          <p:cNvSpPr>
            <a:spLocks noGrp="1" noChangeArrowheads="1"/>
          </p:cNvSpPr>
          <p:nvPr>
            <p:ph idx="1"/>
          </p:nvPr>
        </p:nvSpPr>
        <p:spPr>
          <a:xfrm>
            <a:off x="685800" y="1628800"/>
            <a:ext cx="7772400" cy="3886200"/>
          </a:xfrm>
          <a:noFill/>
        </p:spPr>
        <p:txBody>
          <a:bodyPr/>
          <a:lstStyle/>
          <a:p>
            <a:pPr eaLnBrk="1" hangingPunct="1"/>
            <a:r>
              <a:rPr lang="de-DE" sz="2000" i="1" dirty="0" smtClean="0">
                <a:latin typeface="Calibri" pitchFamily="34" charset="0"/>
              </a:rPr>
              <a:t>Akute Inf.:</a:t>
            </a:r>
            <a:r>
              <a:rPr lang="de-DE" sz="2000" dirty="0" smtClean="0">
                <a:latin typeface="Calibri" pitchFamily="34" charset="0"/>
              </a:rPr>
              <a:t> Fieber, </a:t>
            </a:r>
            <a:r>
              <a:rPr lang="de-DE" sz="2000" dirty="0" err="1" smtClean="0">
                <a:latin typeface="Calibri" pitchFamily="34" charset="0"/>
              </a:rPr>
              <a:t>Hepatosplenomegalie</a:t>
            </a:r>
            <a:r>
              <a:rPr lang="de-DE" sz="2000" dirty="0" smtClean="0">
                <a:latin typeface="Calibri" pitchFamily="34" charset="0"/>
              </a:rPr>
              <a:t>, Erbrechen, </a:t>
            </a:r>
            <a:r>
              <a:rPr lang="de-DE" sz="2000" dirty="0" err="1" smtClean="0">
                <a:latin typeface="Calibri" pitchFamily="34" charset="0"/>
              </a:rPr>
              <a:t>epigastrische</a:t>
            </a:r>
            <a:r>
              <a:rPr lang="de-DE" sz="2000" dirty="0" smtClean="0">
                <a:latin typeface="Calibri" pitchFamily="34" charset="0"/>
              </a:rPr>
              <a:t> Schmerzen, Anorexie</a:t>
            </a:r>
          </a:p>
          <a:p>
            <a:pPr eaLnBrk="1" hangingPunct="1"/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i="1" dirty="0" smtClean="0">
                <a:latin typeface="Calibri" pitchFamily="34" charset="0"/>
              </a:rPr>
              <a:t>Chron. Inf.:</a:t>
            </a:r>
            <a:r>
              <a:rPr lang="de-DE" sz="2000" dirty="0" smtClean="0">
                <a:latin typeface="Calibri" pitchFamily="34" charset="0"/>
              </a:rPr>
              <a:t> symptomlos bis </a:t>
            </a:r>
            <a:r>
              <a:rPr lang="de-DE" sz="2000" dirty="0" err="1" smtClean="0">
                <a:latin typeface="Calibri" pitchFamily="34" charset="0"/>
              </a:rPr>
              <a:t>epigastrische</a:t>
            </a:r>
            <a:r>
              <a:rPr lang="de-DE" sz="2000" dirty="0" smtClean="0">
                <a:latin typeface="Calibri" pitchFamily="34" charset="0"/>
              </a:rPr>
              <a:t> Schmerzen, Erbrechen und </a:t>
            </a:r>
            <a:r>
              <a:rPr lang="de-DE" sz="2000" dirty="0" err="1" smtClean="0">
                <a:latin typeface="Calibri" pitchFamily="34" charset="0"/>
              </a:rPr>
              <a:t>Hepatomegalie</a:t>
            </a:r>
            <a:endParaRPr lang="de-DE" sz="2000" dirty="0" smtClean="0">
              <a:latin typeface="Calibri" pitchFamily="34" charset="0"/>
            </a:endParaRPr>
          </a:p>
          <a:p>
            <a:pPr eaLnBrk="1" hangingPunct="1"/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dirty="0" smtClean="0">
                <a:latin typeface="Calibri" pitchFamily="34" charset="0"/>
              </a:rPr>
              <a:t>Bakterielle Sekundärinfektionen (</a:t>
            </a:r>
            <a:r>
              <a:rPr lang="de-DE" sz="2000" dirty="0" err="1" smtClean="0">
                <a:latin typeface="Calibri" pitchFamily="34" charset="0"/>
              </a:rPr>
              <a:t>Cholangitis</a:t>
            </a:r>
            <a:r>
              <a:rPr lang="de-DE" sz="2000" dirty="0" smtClean="0">
                <a:latin typeface="Calibri" pitchFamily="34" charset="0"/>
              </a:rPr>
              <a:t>)</a:t>
            </a:r>
          </a:p>
          <a:p>
            <a:pPr eaLnBrk="1" hangingPunct="1"/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dirty="0" err="1" smtClean="0">
                <a:latin typeface="Calibri" pitchFamily="34" charset="0"/>
              </a:rPr>
              <a:t>Ektopischer</a:t>
            </a:r>
            <a:r>
              <a:rPr lang="de-DE" sz="2000" dirty="0" smtClean="0">
                <a:latin typeface="Calibri" pitchFamily="34" charset="0"/>
              </a:rPr>
              <a:t> Sitz der Würmer in Lungen, Hirn, Augen etc. selten möglich</a:t>
            </a:r>
          </a:p>
        </p:txBody>
      </p:sp>
    </p:spTree>
    <p:extLst>
      <p:ext uri="{BB962C8B-B14F-4D97-AF65-F5344CB8AC3E}">
        <p14:creationId xmlns:p14="http://schemas.microsoft.com/office/powerpoint/2010/main" val="6057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028" descr="C:\Clarissa\Parasitologie\Dias (Prof. Disko ua.)\Helminthen\Trematoden\Fasciola hepatica\F.h. Wurm in Leber mit umgebender Zystenwand 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7772400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35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052" descr="C:\Clarissa\Parasitologie\Dias (Prof. Disko ua.)\Helminthen\Trematoden\Fasciola hepatica\F.h.Gallengang Rind mit Verdickung und Fibrose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14400"/>
            <a:ext cx="7772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75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028" descr="Faciola hepatica 70 Prozent Eos und unklare Leberschmerzen 2 ne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371600"/>
            <a:ext cx="6781800" cy="441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12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052" descr="C:\Clarissa\Parasitologie\Dias (Prof. Disko ua.)\Helminthen\Trematoden\Fasciola hepatica\F.h Miracidie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7800"/>
            <a:ext cx="662940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3416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itchFamily="34" charset="0"/>
              </a:rPr>
              <a:t>Der Zwischenwirt</a:t>
            </a:r>
          </a:p>
        </p:txBody>
      </p:sp>
      <p:pic>
        <p:nvPicPr>
          <p:cNvPr id="76803" name="Picture 4" descr="C:\Clarissa\Parasitologie\Dias (Prof. Disko ua.)\Helminthen\Trematoden\Fasciola hepatica\Faciola hepatica Zwischenwirtspezies sind Lymnaea und Succinea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0"/>
            <a:ext cx="73152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11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b="1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 pitchFamily="18" charset="0"/>
              </a:rPr>
              <a:t>Zystizerkose</a:t>
            </a:r>
            <a:r>
              <a:rPr lang="de-DE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endParaRPr lang="de-DE" sz="2800" b="1" dirty="0">
              <a:solidFill>
                <a:schemeClr val="tx1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906" name="Inhaltsplatzhalter 190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Infektion mit den Larven (=Finnen) des Schweinebandwurms</a:t>
            </a:r>
          </a:p>
          <a:p>
            <a:pPr>
              <a:defRPr/>
            </a:pPr>
            <a:endParaRPr lang="de-DE" dirty="0">
              <a:latin typeface="Calibri" panose="020F0502020204030204" pitchFamily="34" charset="0"/>
            </a:endParaRPr>
          </a:p>
        </p:txBody>
      </p:sp>
      <p:pic>
        <p:nvPicPr>
          <p:cNvPr id="1907" name="Picture 44" descr="DSC_0960"/>
          <p:cNvPicPr>
            <a:picLocks noChangeAspect="1" noChangeArrowheads="1"/>
          </p:cNvPicPr>
          <p:nvPr/>
        </p:nvPicPr>
        <p:blipFill>
          <a:blip r:embed="rId2" cstate="print"/>
          <a:srcRect l="24515"/>
          <a:stretch>
            <a:fillRect/>
          </a:stretch>
        </p:blipFill>
        <p:spPr bwMode="auto">
          <a:xfrm>
            <a:off x="941906" y="2165191"/>
            <a:ext cx="3034670" cy="2014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10" name="Bild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5323" y="2152651"/>
            <a:ext cx="3244702" cy="2041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4" descr="Fi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7067"/>
            <a:ext cx="3744094" cy="240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C:\Clarissa\Parasitologie\Dias (Prof. Disko ua.)\Helminthen\Trematoden\Fasciola hepatica\Faciola hepatica cercarie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3000"/>
            <a:ext cx="7391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339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 descr="C:\Clarissa\Parasitologie\Dias (Prof. Disko ua.)\Helminthen\Trematoden\Fasciola hepatica\Faciola hepatica 52460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7467600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0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4" descr="C:\Clarissa\Parasitologie\Dias (Prof. Disko ua.)\Helminthen\Trematoden\Fasciola hepatica\Faciola hepatica Metacercarien sandkorngross auf grashalmen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81000"/>
            <a:ext cx="278288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86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4" descr="C:\Clarissa\Parasitologie\Dias (Prof. Disko ua.)\Helminthen\Trematoden\Fasciola hepatica\F.h.Metacercarien 2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6934200" cy="45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69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4" descr="C:\Clarissa\Parasitologie\Dias (Prof. Disko ua.)\Helminthen\Trematoden\Fasciola hepatica\F.h Brunnenkresse Platz für Metacercarien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7772400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20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714375"/>
            <a:ext cx="8318500" cy="4681538"/>
          </a:xfrm>
        </p:spPr>
        <p:txBody>
          <a:bodyPr/>
          <a:lstStyle/>
          <a:p>
            <a:pPr eaLnBrk="1" hangingPunct="1"/>
            <a:r>
              <a:rPr lang="de-DE" sz="2000" dirty="0" smtClean="0">
                <a:latin typeface="Calibri" pitchFamily="34" charset="0"/>
              </a:rPr>
              <a:t>Nachweis der Eier im Stuhl: </a:t>
            </a:r>
          </a:p>
          <a:p>
            <a:pPr eaLnBrk="1" hangingPunct="1">
              <a:buFontTx/>
              <a:buNone/>
            </a:pPr>
            <a:r>
              <a:rPr lang="de-DE" sz="2000" dirty="0" smtClean="0">
                <a:latin typeface="Calibri" pitchFamily="34" charset="0"/>
              </a:rPr>
              <a:t>	typ. Form mit einem </a:t>
            </a:r>
            <a:r>
              <a:rPr lang="de-DE" sz="2000" dirty="0" err="1" smtClean="0">
                <a:latin typeface="Calibri" pitchFamily="34" charset="0"/>
              </a:rPr>
              <a:t>Operculum</a:t>
            </a:r>
            <a:r>
              <a:rPr lang="de-DE" sz="2000" dirty="0" smtClean="0">
                <a:latin typeface="Calibri" pitchFamily="34" charset="0"/>
              </a:rPr>
              <a:t>, 150 x 90µm</a:t>
            </a:r>
          </a:p>
          <a:p>
            <a:pPr eaLnBrk="1" hangingPunct="1">
              <a:buFontTx/>
              <a:buNone/>
            </a:pPr>
            <a:r>
              <a:rPr lang="de-DE" sz="2000" dirty="0" smtClean="0">
                <a:latin typeface="Calibri" pitchFamily="34" charset="0"/>
              </a:rPr>
              <a:t> 	cave: auch beim Verzehr von befallener Rinder- oder Schafsleber!</a:t>
            </a:r>
          </a:p>
          <a:p>
            <a:pPr eaLnBrk="1" hangingPunct="1">
              <a:buFontTx/>
              <a:buNone/>
            </a:pPr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dirty="0" smtClean="0">
                <a:latin typeface="Calibri" pitchFamily="34" charset="0"/>
              </a:rPr>
              <a:t>Indirekter Nachweis: </a:t>
            </a:r>
          </a:p>
          <a:p>
            <a:pPr eaLnBrk="1" hangingPunct="1">
              <a:buFontTx/>
              <a:buNone/>
            </a:pPr>
            <a:r>
              <a:rPr lang="de-DE" sz="2000" dirty="0" smtClean="0">
                <a:latin typeface="Calibri" pitchFamily="34" charset="0"/>
              </a:rPr>
              <a:t>	Serum-AK (</a:t>
            </a:r>
            <a:r>
              <a:rPr lang="de-DE" sz="2000" dirty="0" err="1" smtClean="0">
                <a:latin typeface="Calibri" pitchFamily="34" charset="0"/>
              </a:rPr>
              <a:t>Immunfloureszenz</a:t>
            </a:r>
            <a:r>
              <a:rPr lang="de-DE" sz="2000" dirty="0" smtClean="0">
                <a:latin typeface="Calibri" pitchFamily="34" charset="0"/>
              </a:rPr>
              <a:t>)</a:t>
            </a:r>
          </a:p>
          <a:p>
            <a:pPr eaLnBrk="1" hangingPunct="1">
              <a:buFontTx/>
              <a:buNone/>
            </a:pPr>
            <a:endParaRPr lang="de-DE" sz="2000" dirty="0" smtClean="0">
              <a:latin typeface="Calibri" pitchFamily="34" charset="0"/>
            </a:endParaRPr>
          </a:p>
          <a:p>
            <a:pPr eaLnBrk="1" hangingPunct="1"/>
            <a:r>
              <a:rPr lang="de-DE" sz="2000" dirty="0" smtClean="0">
                <a:latin typeface="Calibri" pitchFamily="34" charset="0"/>
              </a:rPr>
              <a:t>Therapie: </a:t>
            </a:r>
          </a:p>
          <a:p>
            <a:pPr eaLnBrk="1" hangingPunct="1">
              <a:buFontTx/>
              <a:buNone/>
            </a:pPr>
            <a:r>
              <a:rPr lang="de-DE" sz="2000" dirty="0" smtClean="0">
                <a:latin typeface="Calibri" pitchFamily="34" charset="0"/>
              </a:rPr>
              <a:t>	</a:t>
            </a:r>
            <a:r>
              <a:rPr lang="de-DE" sz="2000" dirty="0" err="1" smtClean="0">
                <a:latin typeface="Calibri" pitchFamily="34" charset="0"/>
              </a:rPr>
              <a:t>Praziquantel</a:t>
            </a:r>
            <a:r>
              <a:rPr lang="de-DE" sz="2000" dirty="0" smtClean="0">
                <a:latin typeface="Calibri" pitchFamily="34" charset="0"/>
              </a:rPr>
              <a:t> (PZQ), </a:t>
            </a:r>
            <a:r>
              <a:rPr lang="de-DE" sz="2000" dirty="0" err="1" smtClean="0">
                <a:latin typeface="Calibri" pitchFamily="34" charset="0"/>
              </a:rPr>
              <a:t>Bithionol</a:t>
            </a:r>
            <a:r>
              <a:rPr lang="de-DE" sz="2000" dirty="0" smtClean="0">
                <a:latin typeface="Calibri" pitchFamily="34" charset="0"/>
              </a:rPr>
              <a:t> und </a:t>
            </a:r>
            <a:r>
              <a:rPr lang="de-DE" sz="2000" dirty="0" err="1" smtClean="0">
                <a:latin typeface="Calibri" pitchFamily="34" charset="0"/>
              </a:rPr>
              <a:t>Triclabendazol</a:t>
            </a:r>
            <a:endParaRPr lang="de-DE" sz="2000" dirty="0" smtClean="0">
              <a:latin typeface="Calibri" pitchFamily="34" charset="0"/>
            </a:endParaRPr>
          </a:p>
        </p:txBody>
      </p:sp>
      <p:pic>
        <p:nvPicPr>
          <p:cNvPr id="88067" name="Picture 1028" descr="Faciola hepatica 70 Prozent Eos und unklare Leberschmerzen 2 ne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4149080"/>
            <a:ext cx="2638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3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595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2982077" y="441325"/>
            <a:ext cx="3179845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Hakenwürmer</a:t>
            </a:r>
            <a:endParaRPr lang="de-DE" sz="2800" i="1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de-DE" sz="2400" i="1" dirty="0" err="1">
                <a:solidFill>
                  <a:srgbClr val="000066"/>
                </a:solidFill>
                <a:latin typeface="Calibri" panose="020F0502020204030204" pitchFamily="34" charset="0"/>
              </a:rPr>
              <a:t>Necator</a:t>
            </a:r>
            <a:r>
              <a:rPr lang="de-DE" sz="2400" i="1" dirty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  <a:r>
              <a:rPr lang="de-DE" sz="2400" i="1" dirty="0" err="1">
                <a:solidFill>
                  <a:srgbClr val="000066"/>
                </a:solidFill>
                <a:latin typeface="Calibri" panose="020F0502020204030204" pitchFamily="34" charset="0"/>
              </a:rPr>
              <a:t>americanus</a:t>
            </a:r>
            <a:endParaRPr lang="de-DE" sz="2400" i="1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de-DE" sz="2400" i="1" dirty="0" err="1">
                <a:solidFill>
                  <a:srgbClr val="000066"/>
                </a:solidFill>
                <a:latin typeface="Calibri" panose="020F0502020204030204" pitchFamily="34" charset="0"/>
              </a:rPr>
              <a:t>Ancylostoma</a:t>
            </a:r>
            <a:r>
              <a:rPr lang="de-DE" sz="2400" i="1" dirty="0">
                <a:solidFill>
                  <a:srgbClr val="000066"/>
                </a:solidFill>
                <a:latin typeface="Calibri" panose="020F0502020204030204" pitchFamily="34" charset="0"/>
              </a:rPr>
              <a:t> duodenale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467544" y="1916832"/>
            <a:ext cx="801091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• 900 Millionen Menschen weltweit infiziert</a:t>
            </a:r>
          </a:p>
          <a:p>
            <a:pPr eaLnBrk="1" hangingPunct="1"/>
            <a:endParaRPr lang="de-DE" sz="240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• besonders in den ärmsten Gegenden (Asien, Sub-Sahara)</a:t>
            </a:r>
          </a:p>
          <a:p>
            <a:pPr eaLnBrk="1" hangingPunct="1"/>
            <a:endParaRPr lang="de-DE" sz="240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• Infektion durch freilebende Larven (drittes Larvenstadium)</a:t>
            </a:r>
          </a:p>
          <a:p>
            <a:pPr eaLnBrk="1" hangingPunct="1"/>
            <a:endParaRPr lang="de-DE" sz="240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• häufige Reinfektionen</a:t>
            </a:r>
          </a:p>
          <a:p>
            <a:pPr eaLnBrk="1" hangingPunct="1"/>
            <a:endParaRPr lang="de-DE" sz="240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• Erwachsene Würmer leben im Darm, bohren sich in </a:t>
            </a:r>
            <a:r>
              <a:rPr lang="de-DE" sz="2400" dirty="0" err="1">
                <a:latin typeface="Calibri" panose="020F0502020204030204" pitchFamily="34" charset="0"/>
                <a:cs typeface="Times New Roman" pitchFamily="18" charset="0"/>
              </a:rPr>
              <a:t>Mukosa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/</a:t>
            </a:r>
          </a:p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  </a:t>
            </a:r>
            <a:r>
              <a:rPr lang="de-DE" sz="2400" dirty="0" err="1" smtClean="0">
                <a:latin typeface="Calibri" panose="020F0502020204030204" pitchFamily="34" charset="0"/>
                <a:cs typeface="Times New Roman" pitchFamily="18" charset="0"/>
              </a:rPr>
              <a:t>Submukosa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 und saugen </a:t>
            </a:r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Blut</a:t>
            </a:r>
          </a:p>
          <a:p>
            <a:pPr eaLnBrk="1" hangingPunct="1"/>
            <a:endParaRPr lang="de-DE" sz="240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sz="2400" dirty="0">
                <a:latin typeface="Calibri" panose="020F0502020204030204" pitchFamily="34" charset="0"/>
                <a:cs typeface="Times New Roman" pitchFamily="18" charset="0"/>
              </a:rPr>
              <a:t>• Klinik: Eisenmangel-/Blutungsanämie mit assoziierten Folgen</a:t>
            </a:r>
          </a:p>
        </p:txBody>
      </p:sp>
    </p:spTree>
    <p:extLst>
      <p:ext uri="{BB962C8B-B14F-4D97-AF65-F5344CB8AC3E}">
        <p14:creationId xmlns:p14="http://schemas.microsoft.com/office/powerpoint/2010/main" val="21073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1593850" y="381000"/>
            <a:ext cx="6195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Verbreitung von Hakenwurminfektionen</a:t>
            </a:r>
          </a:p>
        </p:txBody>
      </p:sp>
      <p:pic>
        <p:nvPicPr>
          <p:cNvPr id="139267" name="Picture 3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77925"/>
            <a:ext cx="849630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92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751388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7" name="Rectangle 5"/>
          <p:cNvSpPr>
            <a:spLocks noChangeArrowheads="1"/>
          </p:cNvSpPr>
          <p:nvPr/>
        </p:nvSpPr>
        <p:spPr bwMode="auto">
          <a:xfrm>
            <a:off x="1547813" y="403225"/>
            <a:ext cx="582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66"/>
                </a:solidFill>
              </a:rPr>
              <a:t>Alterskorrelation von Wurminfektionen</a:t>
            </a:r>
          </a:p>
        </p:txBody>
      </p:sp>
      <p:sp>
        <p:nvSpPr>
          <p:cNvPr id="159748" name="Text Box 6"/>
          <p:cNvSpPr txBox="1">
            <a:spLocks noChangeArrowheads="1"/>
          </p:cNvSpPr>
          <p:nvPr/>
        </p:nvSpPr>
        <p:spPr bwMode="auto">
          <a:xfrm>
            <a:off x="2484438" y="5445125"/>
            <a:ext cx="284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400"/>
              <a:t>Hotez et al., NEJM 2004; 351:799</a:t>
            </a:r>
          </a:p>
        </p:txBody>
      </p:sp>
    </p:spTree>
    <p:extLst>
      <p:ext uri="{BB962C8B-B14F-4D97-AF65-F5344CB8AC3E}">
        <p14:creationId xmlns:p14="http://schemas.microsoft.com/office/powerpoint/2010/main" val="42867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Zyste 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311867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115616" y="476672"/>
            <a:ext cx="6742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Finnen 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von </a:t>
            </a:r>
            <a:r>
              <a:rPr lang="de-DE" sz="2800" b="1" i="1" dirty="0">
                <a:solidFill>
                  <a:srgbClr val="000066"/>
                </a:solidFill>
                <a:latin typeface="Calibri" panose="020F0502020204030204" pitchFamily="34" charset="0"/>
              </a:rPr>
              <a:t>T. </a:t>
            </a:r>
            <a:r>
              <a:rPr lang="de-DE" sz="2800" b="1" i="1" dirty="0" err="1">
                <a:solidFill>
                  <a:srgbClr val="000066"/>
                </a:solidFill>
                <a:latin typeface="Calibri" panose="020F0502020204030204" pitchFamily="34" charset="0"/>
              </a:rPr>
              <a:t>solium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 (</a:t>
            </a:r>
            <a:r>
              <a:rPr lang="de-DE" sz="2800" b="1" dirty="0" err="1">
                <a:solidFill>
                  <a:srgbClr val="000066"/>
                </a:solidFill>
                <a:latin typeface="Calibri" panose="020F0502020204030204" pitchFamily="34" charset="0"/>
              </a:rPr>
              <a:t>Cysticercus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  <a:r>
              <a:rPr lang="de-DE" sz="2800" b="1" dirty="0" err="1">
                <a:solidFill>
                  <a:srgbClr val="000066"/>
                </a:solidFill>
                <a:latin typeface="Calibri" panose="020F0502020204030204" pitchFamily="34" charset="0"/>
              </a:rPr>
              <a:t>cellulosae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4" name="Picture 9" descr="IMG_10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2084" y="1238286"/>
            <a:ext cx="2813363" cy="2088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3" descr="Zysten in PB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242379"/>
            <a:ext cx="3056295" cy="2029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Zysten 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3056"/>
            <a:ext cx="381816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1620838" y="188913"/>
            <a:ext cx="58348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Entwicklungszyklus der Hakenwürmer</a:t>
            </a:r>
          </a:p>
        </p:txBody>
      </p:sp>
      <p:pic>
        <p:nvPicPr>
          <p:cNvPr id="138243" name="Picture 3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692150"/>
            <a:ext cx="5832475" cy="57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836613"/>
            <a:ext cx="4679950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Text Box 5"/>
          <p:cNvSpPr txBox="1">
            <a:spLocks noChangeArrowheads="1"/>
          </p:cNvSpPr>
          <p:nvPr/>
        </p:nvSpPr>
        <p:spPr bwMode="auto">
          <a:xfrm>
            <a:off x="2051050" y="4292600"/>
            <a:ext cx="295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/>
              <a:t>Ei, </a:t>
            </a:r>
            <a:r>
              <a:rPr lang="de-DE" i="1"/>
              <a:t>Ancylostoma duodenale</a:t>
            </a:r>
          </a:p>
        </p:txBody>
      </p:sp>
    </p:spTree>
    <p:extLst>
      <p:ext uri="{BB962C8B-B14F-4D97-AF65-F5344CB8AC3E}">
        <p14:creationId xmlns:p14="http://schemas.microsoft.com/office/powerpoint/2010/main" val="41307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620713"/>
            <a:ext cx="6913562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57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60350"/>
            <a:ext cx="4922837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6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4"/>
          <p:cNvSpPr txBox="1">
            <a:spLocks noChangeArrowheads="1"/>
          </p:cNvSpPr>
          <p:nvPr/>
        </p:nvSpPr>
        <p:spPr bwMode="auto">
          <a:xfrm>
            <a:off x="2268538" y="404813"/>
            <a:ext cx="45174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Infektion mit Hakenwürmern</a:t>
            </a:r>
          </a:p>
        </p:txBody>
      </p:sp>
      <p:sp>
        <p:nvSpPr>
          <p:cNvPr id="145411" name="Text Box 5"/>
          <p:cNvSpPr txBox="1">
            <a:spLocks noChangeArrowheads="1"/>
          </p:cNvSpPr>
          <p:nvPr/>
        </p:nvSpPr>
        <p:spPr bwMode="auto">
          <a:xfrm>
            <a:off x="420289" y="1557338"/>
            <a:ext cx="79557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000" dirty="0">
                <a:latin typeface="Calibri" panose="020F0502020204030204" pitchFamily="34" charset="0"/>
                <a:cs typeface="Arial" charset="0"/>
              </a:rPr>
              <a:t>• Eier werden ausgeschieden (</a:t>
            </a:r>
            <a:r>
              <a:rPr lang="de-DE" sz="2000" dirty="0" err="1">
                <a:latin typeface="Calibri" panose="020F0502020204030204" pitchFamily="34" charset="0"/>
                <a:cs typeface="Arial" charset="0"/>
              </a:rPr>
              <a:t>Necator</a:t>
            </a:r>
            <a:r>
              <a:rPr lang="de-DE" sz="2000" dirty="0">
                <a:latin typeface="Calibri" panose="020F0502020204030204" pitchFamily="34" charset="0"/>
                <a:cs typeface="Arial" charset="0"/>
              </a:rPr>
              <a:t>: 9.000, </a:t>
            </a:r>
            <a:r>
              <a:rPr lang="de-DE" sz="2000" dirty="0" err="1">
                <a:latin typeface="Calibri" panose="020F0502020204030204" pitchFamily="34" charset="0"/>
                <a:cs typeface="Arial" charset="0"/>
              </a:rPr>
              <a:t>Ancylostoma</a:t>
            </a:r>
            <a:r>
              <a:rPr lang="de-DE" sz="2000" dirty="0">
                <a:latin typeface="Calibri" panose="020F0502020204030204" pitchFamily="34" charset="0"/>
                <a:cs typeface="Arial" charset="0"/>
              </a:rPr>
              <a:t> bis 30.000 pro </a:t>
            </a:r>
            <a:endParaRPr lang="de-DE" sz="20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de-DE" sz="2000" dirty="0" smtClean="0">
                <a:latin typeface="Calibri" panose="020F0502020204030204" pitchFamily="34" charset="0"/>
                <a:cs typeface="Arial" charset="0"/>
              </a:rPr>
              <a:t>  Wurm </a:t>
            </a:r>
            <a:r>
              <a:rPr lang="de-DE" sz="2000" dirty="0">
                <a:latin typeface="Calibri" panose="020F0502020204030204" pitchFamily="34" charset="0"/>
                <a:cs typeface="Arial" charset="0"/>
              </a:rPr>
              <a:t>und Tag)</a:t>
            </a:r>
          </a:p>
          <a:p>
            <a:pPr eaLnBrk="1" hangingPunct="1"/>
            <a:endParaRPr lang="de-DE" sz="2000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Larven schlüpfen in 24 – 48 h</a:t>
            </a:r>
          </a:p>
          <a:p>
            <a:pPr eaLnBrk="1" hangingPunct="1"/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Häuten sich zweimal, </a:t>
            </a:r>
            <a:r>
              <a:rPr lang="de-DE" sz="2000" dirty="0" err="1">
                <a:latin typeface="Calibri" panose="020F0502020204030204" pitchFamily="34" charset="0"/>
              </a:rPr>
              <a:t>Drittstadiumslarve</a:t>
            </a:r>
            <a:r>
              <a:rPr lang="de-DE" sz="2000" dirty="0">
                <a:latin typeface="Calibri" panose="020F0502020204030204" pitchFamily="34" charset="0"/>
              </a:rPr>
              <a:t> infiziert; bei Feuchtigkeit etwa </a:t>
            </a:r>
            <a:endParaRPr lang="de-DE" sz="20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smtClean="0">
                <a:latin typeface="Calibri" panose="020F0502020204030204" pitchFamily="34" charset="0"/>
              </a:rPr>
              <a:t>  1 </a:t>
            </a:r>
            <a:r>
              <a:rPr lang="de-DE" sz="2000" dirty="0">
                <a:latin typeface="Calibri" panose="020F0502020204030204" pitchFamily="34" charset="0"/>
              </a:rPr>
              <a:t>Monat </a:t>
            </a:r>
            <a:r>
              <a:rPr lang="de-DE" sz="2000" dirty="0" smtClean="0">
                <a:latin typeface="Calibri" panose="020F0502020204030204" pitchFamily="34" charset="0"/>
              </a:rPr>
              <a:t>lebensfähig</a:t>
            </a:r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Lungenpassage, </a:t>
            </a:r>
            <a:r>
              <a:rPr lang="de-DE" sz="2000" dirty="0" err="1">
                <a:latin typeface="Calibri" panose="020F0502020204030204" pitchFamily="34" charset="0"/>
              </a:rPr>
              <a:t>Löfflersyndrom</a:t>
            </a:r>
            <a:r>
              <a:rPr lang="de-DE" sz="2000" dirty="0">
                <a:latin typeface="Calibri" panose="020F0502020204030204" pitchFamily="34" charset="0"/>
              </a:rPr>
              <a:t>  in der Präpatenzeit  5 – 7 Wochen</a:t>
            </a:r>
          </a:p>
          <a:p>
            <a:pPr eaLnBrk="1" hangingPunct="1"/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Würmer (1 cm) leben etwa 1 – 9 Jahre lang</a:t>
            </a:r>
          </a:p>
          <a:p>
            <a:pPr eaLnBrk="1" hangingPunct="1"/>
            <a:r>
              <a:rPr lang="de-DE" sz="2000" dirty="0" smtClean="0">
                <a:latin typeface="Calibri" panose="020F0502020204030204" pitchFamily="34" charset="0"/>
              </a:rPr>
              <a:t>  </a:t>
            </a:r>
            <a:endParaRPr lang="de-DE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4" descr="Jos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49275"/>
            <a:ext cx="777716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7" name="Text Box 6"/>
          <p:cNvSpPr txBox="1">
            <a:spLocks noChangeArrowheads="1"/>
          </p:cNvSpPr>
          <p:nvPr/>
        </p:nvSpPr>
        <p:spPr bwMode="auto">
          <a:xfrm>
            <a:off x="827584" y="5734050"/>
            <a:ext cx="2205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Jos</a:t>
            </a:r>
            <a:r>
              <a:rPr lang="en-US" dirty="0">
                <a:latin typeface="Calibri" panose="020F0502020204030204" pitchFamily="34" charset="0"/>
                <a:cs typeface="Arial" charset="0"/>
              </a:rPr>
              <a:t>é, November 2005</a:t>
            </a:r>
          </a:p>
        </p:txBody>
      </p:sp>
      <p:sp>
        <p:nvSpPr>
          <p:cNvPr id="149508" name="Text Box 7"/>
          <p:cNvSpPr txBox="1">
            <a:spLocks noChangeArrowheads="1"/>
          </p:cNvSpPr>
          <p:nvPr/>
        </p:nvSpPr>
        <p:spPr bwMode="auto">
          <a:xfrm>
            <a:off x="2627784" y="6138863"/>
            <a:ext cx="52890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000" dirty="0" err="1">
                <a:latin typeface="Calibri" panose="020F0502020204030204" pitchFamily="34" charset="0"/>
              </a:rPr>
              <a:t>Larva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cutanea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migrans</a:t>
            </a:r>
            <a:r>
              <a:rPr lang="de-DE" sz="2000" dirty="0">
                <a:latin typeface="Calibri" panose="020F0502020204030204" pitchFamily="34" charset="0"/>
              </a:rPr>
              <a:t> (</a:t>
            </a:r>
            <a:r>
              <a:rPr lang="de-DE" sz="2000" dirty="0" err="1">
                <a:latin typeface="Calibri" panose="020F0502020204030204" pitchFamily="34" charset="0"/>
              </a:rPr>
              <a:t>Ancylostoma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 smtClean="0">
                <a:latin typeface="Calibri" panose="020F0502020204030204" pitchFamily="34" charset="0"/>
              </a:rPr>
              <a:t>brasiliensis</a:t>
            </a:r>
            <a:r>
              <a:rPr lang="de-DE" sz="2000" dirty="0" smtClean="0">
                <a:latin typeface="Calibri" panose="020F0502020204030204" pitchFamily="34" charset="0"/>
              </a:rPr>
              <a:t>)</a:t>
            </a:r>
            <a:endParaRPr lang="de-DE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7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4" descr="Ronal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7777162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1" name="Text Box 5"/>
          <p:cNvSpPr txBox="1">
            <a:spLocks noChangeArrowheads="1"/>
          </p:cNvSpPr>
          <p:nvPr/>
        </p:nvSpPr>
        <p:spPr bwMode="auto">
          <a:xfrm>
            <a:off x="971600" y="5373688"/>
            <a:ext cx="2572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Ronaldo, November 2005</a:t>
            </a:r>
          </a:p>
        </p:txBody>
      </p:sp>
      <p:sp>
        <p:nvSpPr>
          <p:cNvPr id="150532" name="Text Box 6"/>
          <p:cNvSpPr txBox="1">
            <a:spLocks noChangeArrowheads="1"/>
          </p:cNvSpPr>
          <p:nvPr/>
        </p:nvSpPr>
        <p:spPr bwMode="auto">
          <a:xfrm>
            <a:off x="3543779" y="5743020"/>
            <a:ext cx="52569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000" dirty="0" err="1">
                <a:latin typeface="Calibri" panose="020F0502020204030204" pitchFamily="34" charset="0"/>
              </a:rPr>
              <a:t>Larva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cutanea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migrans</a:t>
            </a:r>
            <a:r>
              <a:rPr lang="de-DE" sz="2000" dirty="0">
                <a:latin typeface="Calibri" panose="020F0502020204030204" pitchFamily="34" charset="0"/>
              </a:rPr>
              <a:t> (</a:t>
            </a:r>
            <a:r>
              <a:rPr lang="de-DE" sz="2000" dirty="0" err="1">
                <a:latin typeface="Calibri" panose="020F0502020204030204" pitchFamily="34" charset="0"/>
              </a:rPr>
              <a:t>Ancylostoma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brasiliense</a:t>
            </a:r>
            <a:r>
              <a:rPr lang="de-DE" sz="2000" dirty="0"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6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828198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8424863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Text Box 5"/>
          <p:cNvSpPr txBox="1">
            <a:spLocks noChangeArrowheads="1"/>
          </p:cNvSpPr>
          <p:nvPr/>
        </p:nvSpPr>
        <p:spPr bwMode="auto">
          <a:xfrm>
            <a:off x="376238" y="4745038"/>
            <a:ext cx="719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 err="1">
                <a:latin typeface="Calibri" panose="020F0502020204030204" pitchFamily="34" charset="0"/>
              </a:rPr>
              <a:t>Necator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americanus</a:t>
            </a:r>
            <a:r>
              <a:rPr lang="de-DE" dirty="0">
                <a:latin typeface="Calibri" panose="020F0502020204030204" pitchFamily="34" charset="0"/>
              </a:rPr>
              <a:t>			</a:t>
            </a:r>
            <a:r>
              <a:rPr lang="de-DE" dirty="0" err="1">
                <a:latin typeface="Calibri" panose="020F0502020204030204" pitchFamily="34" charset="0"/>
              </a:rPr>
              <a:t>Ancylostoma</a:t>
            </a:r>
            <a:r>
              <a:rPr lang="de-DE" dirty="0">
                <a:latin typeface="Calibri" panose="020F0502020204030204" pitchFamily="34" charset="0"/>
              </a:rPr>
              <a:t> duodenale</a:t>
            </a:r>
          </a:p>
        </p:txBody>
      </p:sp>
    </p:spTree>
    <p:extLst>
      <p:ext uri="{BB962C8B-B14F-4D97-AF65-F5344CB8AC3E}">
        <p14:creationId xmlns:p14="http://schemas.microsoft.com/office/powerpoint/2010/main" val="40474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4" descr="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0350"/>
            <a:ext cx="421005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Zyste 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685800"/>
            <a:ext cx="511968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42938"/>
            <a:ext cx="7561262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3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82804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2987824" y="548680"/>
            <a:ext cx="33477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Krankheitssymptome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611188" y="1773238"/>
            <a:ext cx="780559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• Lokale Reaktion (Pruritus, Papeln, Erythem)</a:t>
            </a:r>
          </a:p>
          <a:p>
            <a:pPr eaLnBrk="1" hangingPunct="1"/>
            <a:endParaRPr lang="de-DE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• Larvenwanderung: Husten, Halsschmerzen</a:t>
            </a:r>
          </a:p>
          <a:p>
            <a:pPr eaLnBrk="1" hangingPunct="1"/>
            <a:endParaRPr lang="de-DE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• Oberbauchbeschwerden, </a:t>
            </a:r>
            <a:r>
              <a:rPr lang="de-DE" dirty="0" err="1">
                <a:latin typeface="Calibri" panose="020F0502020204030204" pitchFamily="34" charset="0"/>
                <a:cs typeface="Times New Roman" pitchFamily="18" charset="0"/>
              </a:rPr>
              <a:t>Überkeit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, Atemnot bei Belastung, Kopfschmerzen</a:t>
            </a:r>
          </a:p>
          <a:p>
            <a:pPr eaLnBrk="1" hangingPunct="1"/>
            <a:endParaRPr lang="de-DE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• Anämie; </a:t>
            </a:r>
            <a:r>
              <a:rPr lang="de-DE" dirty="0" err="1">
                <a:latin typeface="Calibri" panose="020F0502020204030204" pitchFamily="34" charset="0"/>
                <a:cs typeface="Times New Roman" pitchFamily="18" charset="0"/>
              </a:rPr>
              <a:t>Hypoproteinämie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, Entwicklungsstörungen (30 – 150 µl/Wurm und Tag)</a:t>
            </a:r>
          </a:p>
        </p:txBody>
      </p:sp>
    </p:spTree>
    <p:extLst>
      <p:ext uri="{BB962C8B-B14F-4D97-AF65-F5344CB8AC3E}">
        <p14:creationId xmlns:p14="http://schemas.microsoft.com/office/powerpoint/2010/main" val="3609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4"/>
          <p:cNvSpPr txBox="1">
            <a:spLocks noChangeArrowheads="1"/>
          </p:cNvSpPr>
          <p:nvPr/>
        </p:nvSpPr>
        <p:spPr bwMode="auto">
          <a:xfrm>
            <a:off x="1239838" y="1144588"/>
            <a:ext cx="5108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latin typeface="Calibri" panose="020F0502020204030204" pitchFamily="34" charset="0"/>
                <a:cs typeface="Arial" charset="0"/>
              </a:rPr>
              <a:t>• </a:t>
            </a:r>
            <a:r>
              <a:rPr lang="de-DE">
                <a:latin typeface="Calibri" panose="020F0502020204030204" pitchFamily="34" charset="0"/>
              </a:rPr>
              <a:t>Blutverlust</a:t>
            </a:r>
          </a:p>
          <a:p>
            <a:pPr eaLnBrk="1" hangingPunct="1"/>
            <a:endParaRPr lang="de-DE">
              <a:latin typeface="Calibri" panose="020F0502020204030204" pitchFamily="34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</a:rPr>
              <a:t>• Anämie, Hypoproteinämie, Entwicklungsstörungen</a:t>
            </a:r>
          </a:p>
        </p:txBody>
      </p:sp>
      <p:sp>
        <p:nvSpPr>
          <p:cNvPr id="158723" name="Text Box 6"/>
          <p:cNvSpPr txBox="1">
            <a:spLocks noChangeArrowheads="1"/>
          </p:cNvSpPr>
          <p:nvPr/>
        </p:nvSpPr>
        <p:spPr bwMode="auto">
          <a:xfrm>
            <a:off x="677219" y="326917"/>
            <a:ext cx="8149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Hakenwürmer – Symptome der chronischen Infektion</a:t>
            </a:r>
          </a:p>
        </p:txBody>
      </p:sp>
      <p:pic>
        <p:nvPicPr>
          <p:cNvPr id="158724" name="Picture 7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133600"/>
            <a:ext cx="4824413" cy="395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5" name="Text Box 8"/>
          <p:cNvSpPr txBox="1">
            <a:spLocks noChangeArrowheads="1"/>
          </p:cNvSpPr>
          <p:nvPr/>
        </p:nvSpPr>
        <p:spPr bwMode="auto">
          <a:xfrm>
            <a:off x="2627313" y="5949950"/>
            <a:ext cx="34170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400">
                <a:latin typeface="Calibri" panose="020F0502020204030204" pitchFamily="34" charset="0"/>
              </a:rPr>
              <a:t>Albonico et al., Int J Epidemiol 1998; 27: 530</a:t>
            </a:r>
          </a:p>
        </p:txBody>
      </p:sp>
    </p:spTree>
    <p:extLst>
      <p:ext uri="{BB962C8B-B14F-4D97-AF65-F5344CB8AC3E}">
        <p14:creationId xmlns:p14="http://schemas.microsoft.com/office/powerpoint/2010/main" val="19621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806450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7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7848600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51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2915816" y="476672"/>
            <a:ext cx="3271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Kontrollmaßnahmen</a:t>
            </a: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1187450" y="1700213"/>
            <a:ext cx="636045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latin typeface="Calibri" panose="020F0502020204030204" pitchFamily="34" charset="0"/>
                <a:cs typeface="Times New Roman" pitchFamily="18" charset="0"/>
              </a:rPr>
              <a:t>• Hygiene, Schuhe, Aufklärung</a:t>
            </a:r>
          </a:p>
          <a:p>
            <a:pPr eaLnBrk="1" hangingPunct="1"/>
            <a:endParaRPr lang="de-DE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  <a:cs typeface="Times New Roman" pitchFamily="18" charset="0"/>
              </a:rPr>
              <a:t>• Entwurmung an Schulen (Benzimidazole); häufige Reinfektionen</a:t>
            </a:r>
          </a:p>
          <a:p>
            <a:pPr eaLnBrk="1" hangingPunct="1"/>
            <a:endParaRPr lang="de-DE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  <a:cs typeface="Times New Roman" pitchFamily="18" charset="0"/>
              </a:rPr>
              <a:t>• Impfstoff</a:t>
            </a:r>
          </a:p>
          <a:p>
            <a:pPr eaLnBrk="1" hangingPunct="1"/>
            <a:endParaRPr lang="de-DE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  <a:cs typeface="Times New Roman" pitchFamily="18" charset="0"/>
              </a:rPr>
              <a:t>• Sozioökonomische Verbesserungen</a:t>
            </a:r>
          </a:p>
        </p:txBody>
      </p:sp>
    </p:spTree>
    <p:extLst>
      <p:ext uri="{BB962C8B-B14F-4D97-AF65-F5344CB8AC3E}">
        <p14:creationId xmlns:p14="http://schemas.microsoft.com/office/powerpoint/2010/main" val="6953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4"/>
          <p:cNvSpPr txBox="1">
            <a:spLocks noChangeArrowheads="1"/>
          </p:cNvSpPr>
          <p:nvPr/>
        </p:nvSpPr>
        <p:spPr bwMode="auto">
          <a:xfrm>
            <a:off x="1908175" y="404813"/>
            <a:ext cx="614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b="1">
                <a:solidFill>
                  <a:srgbClr val="000066"/>
                </a:solidFill>
              </a:rPr>
              <a:t>Enterobius vermicularis </a:t>
            </a:r>
            <a:r>
              <a:rPr lang="de-DE" i="1">
                <a:solidFill>
                  <a:srgbClr val="000066"/>
                </a:solidFill>
              </a:rPr>
              <a:t>(Madenwurm, Oxyuren)</a:t>
            </a:r>
          </a:p>
        </p:txBody>
      </p:sp>
      <p:pic>
        <p:nvPicPr>
          <p:cNvPr id="104451" name="Picture 5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5863"/>
            <a:ext cx="746760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8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09600"/>
            <a:ext cx="81534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46163"/>
            <a:ext cx="8153400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7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32040" y="1124744"/>
            <a:ext cx="3096344" cy="2591191"/>
            <a:chOff x="1259" y="1440"/>
            <a:chExt cx="3242" cy="2295"/>
          </a:xfrm>
        </p:grpSpPr>
        <p:pic>
          <p:nvPicPr>
            <p:cNvPr id="3" name="Picture 3" descr="Lumbricus terrestri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" y="1440"/>
              <a:ext cx="3242" cy="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1711" y="3408"/>
              <a:ext cx="21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16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ctr">
                <a:defRPr sz="16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ctr">
                <a:defRPr sz="16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ctr">
                <a:defRPr sz="16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ctr">
                <a:defRPr sz="16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de-DE" altLang="de-DE" sz="1800" i="1" dirty="0" err="1">
                  <a:latin typeface="Calibri" panose="020F0502020204030204" pitchFamily="34" charset="0"/>
                </a:rPr>
                <a:t>Lumbricus</a:t>
              </a:r>
              <a:r>
                <a:rPr lang="de-DE" altLang="de-DE" sz="1800" i="1" dirty="0">
                  <a:latin typeface="Calibri" panose="020F0502020204030204" pitchFamily="34" charset="0"/>
                </a:rPr>
                <a:t> </a:t>
              </a:r>
              <a:r>
                <a:rPr lang="de-DE" altLang="de-DE" sz="1800" i="1" dirty="0" err="1">
                  <a:latin typeface="Calibri" panose="020F0502020204030204" pitchFamily="34" charset="0"/>
                </a:rPr>
                <a:t>terrestris</a:t>
              </a:r>
              <a:endParaRPr lang="de-DE" altLang="de-DE" sz="1800" i="1" dirty="0">
                <a:latin typeface="Calibri" panose="020F0502020204030204" pitchFamily="34" charset="0"/>
              </a:endParaRPr>
            </a:p>
          </p:txBody>
        </p:sp>
      </p:grpSp>
      <p:pic>
        <p:nvPicPr>
          <p:cNvPr id="5" name="Picture 2" descr="Fi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3456384" cy="224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15616" y="3356992"/>
            <a:ext cx="2133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ctr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ctr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ctr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de-DE" altLang="de-DE" sz="1800" i="1" dirty="0" err="1" smtClean="0">
                <a:latin typeface="Calibri" panose="020F0502020204030204" pitchFamily="34" charset="0"/>
              </a:rPr>
              <a:t>Ascaris</a:t>
            </a:r>
            <a:r>
              <a:rPr lang="de-DE" altLang="de-DE" sz="1800" i="1" dirty="0" smtClean="0">
                <a:latin typeface="Calibri" panose="020F0502020204030204" pitchFamily="34" charset="0"/>
              </a:rPr>
              <a:t> </a:t>
            </a:r>
            <a:r>
              <a:rPr lang="de-DE" altLang="de-DE" sz="1800" i="1" dirty="0" err="1" smtClean="0">
                <a:latin typeface="Calibri" panose="020F0502020204030204" pitchFamily="34" charset="0"/>
              </a:rPr>
              <a:t>lumbricoides</a:t>
            </a:r>
            <a:endParaRPr lang="de-DE" altLang="de-DE" sz="1800" i="1" dirty="0">
              <a:latin typeface="Calibri" panose="020F050202020403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560" y="116632"/>
            <a:ext cx="7772400" cy="94719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altLang="de-DE" sz="2800" b="1" kern="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Was sind Würmer???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4932040" y="4149080"/>
            <a:ext cx="3240359" cy="2260718"/>
            <a:chOff x="703" y="2160"/>
            <a:chExt cx="2177" cy="1449"/>
          </a:xfrm>
        </p:grpSpPr>
        <p:pic>
          <p:nvPicPr>
            <p:cNvPr id="10" name="Picture 5" descr="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2160"/>
              <a:ext cx="2177" cy="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16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>
                <a:latin typeface="Calibri" panose="020F0502020204030204" pitchFamily="34" charset="0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184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>
                <a:latin typeface="Calibri" panose="020F0502020204030204" pitchFamily="34" charset="0"/>
              </a:endParaRPr>
            </a:p>
          </p:txBody>
        </p:sp>
      </p:grp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256969" y="6372036"/>
            <a:ext cx="24304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i="1" dirty="0" err="1">
                <a:latin typeface="Calibri" panose="020F0502020204030204" pitchFamily="34" charset="0"/>
              </a:rPr>
              <a:t>Caenorhabditis</a:t>
            </a:r>
            <a:r>
              <a:rPr lang="de-DE" b="1" i="1" dirty="0">
                <a:latin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</a:rPr>
              <a:t>elegans</a:t>
            </a:r>
            <a:endParaRPr lang="de-DE" b="1" i="1" dirty="0">
              <a:latin typeface="Calibri" panose="020F0502020204030204" pitchFamily="34" charset="0"/>
            </a:endParaRPr>
          </a:p>
        </p:txBody>
      </p:sp>
      <p:pic>
        <p:nvPicPr>
          <p:cNvPr id="14" name="Picture 2052" descr="C:\Clarissa\Parasitologie\Dias (Prof. Disko ua.)\Helminthen\Trematoden\Fasciola hepatica\Faciola hepatica 112483 neu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4149080"/>
            <a:ext cx="2808312" cy="226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9418" y="6381328"/>
            <a:ext cx="18904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i="1" dirty="0" err="1" smtClean="0">
                <a:latin typeface="Calibri" panose="020F0502020204030204" pitchFamily="34" charset="0"/>
              </a:rPr>
              <a:t>Fasciola</a:t>
            </a:r>
            <a:r>
              <a:rPr lang="de-DE" b="1" i="1" dirty="0" smtClean="0">
                <a:latin typeface="Calibri" panose="020F0502020204030204" pitchFamily="34" charset="0"/>
              </a:rPr>
              <a:t> </a:t>
            </a:r>
            <a:r>
              <a:rPr lang="de-DE" b="1" i="1" dirty="0" err="1" smtClean="0">
                <a:latin typeface="Calibri" panose="020F0502020204030204" pitchFamily="34" charset="0"/>
              </a:rPr>
              <a:t>hepatica</a:t>
            </a:r>
            <a:endParaRPr lang="de-DE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8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785225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2268538" y="0"/>
            <a:ext cx="458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b="1">
                <a:solidFill>
                  <a:srgbClr val="000066"/>
                </a:solidFill>
              </a:rPr>
              <a:t>Trichuris trichiura </a:t>
            </a:r>
            <a:r>
              <a:rPr lang="de-DE" i="1">
                <a:solidFill>
                  <a:srgbClr val="000066"/>
                </a:solidFill>
              </a:rPr>
              <a:t>(Peitschenwurm)</a:t>
            </a:r>
          </a:p>
        </p:txBody>
      </p:sp>
      <p:pic>
        <p:nvPicPr>
          <p:cNvPr id="107523" name="Picture 5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"/>
            <a:ext cx="4268788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9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836613"/>
            <a:ext cx="34480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Picture 5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716338"/>
            <a:ext cx="39243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806450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feld 2"/>
          <p:cNvSpPr txBox="1">
            <a:spLocks noChangeArrowheads="1"/>
          </p:cNvSpPr>
          <p:nvPr/>
        </p:nvSpPr>
        <p:spPr bwMode="auto">
          <a:xfrm>
            <a:off x="6948488" y="5805488"/>
            <a:ext cx="159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/>
              <a:t>Rektalprolaps</a:t>
            </a:r>
          </a:p>
        </p:txBody>
      </p:sp>
    </p:spTree>
    <p:extLst>
      <p:ext uri="{BB962C8B-B14F-4D97-AF65-F5344CB8AC3E}">
        <p14:creationId xmlns:p14="http://schemas.microsoft.com/office/powerpoint/2010/main" val="14223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4"/>
          <p:cNvSpPr txBox="1">
            <a:spLocks noChangeArrowheads="1"/>
          </p:cNvSpPr>
          <p:nvPr/>
        </p:nvSpPr>
        <p:spPr bwMode="auto">
          <a:xfrm>
            <a:off x="1763713" y="404813"/>
            <a:ext cx="5670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400" b="1">
                <a:solidFill>
                  <a:srgbClr val="000066"/>
                </a:solidFill>
              </a:rPr>
              <a:t>Nematoden der direkten Übertragung </a:t>
            </a:r>
          </a:p>
          <a:p>
            <a:pPr algn="ctr" eaLnBrk="1" hangingPunct="1"/>
            <a:r>
              <a:rPr lang="de-DE" sz="2400" b="1">
                <a:solidFill>
                  <a:srgbClr val="000066"/>
                </a:solidFill>
              </a:rPr>
              <a:t>mit Entwicklung außerhalb</a:t>
            </a:r>
            <a:endParaRPr lang="de-DE" sz="2400"/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3419475" y="2276475"/>
            <a:ext cx="22796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/>
              <a:t>Ascaris lumbricoides</a:t>
            </a:r>
          </a:p>
          <a:p>
            <a:pPr algn="ctr" eaLnBrk="1" hangingPunct="1"/>
            <a:endParaRPr lang="de-DE"/>
          </a:p>
          <a:p>
            <a:pPr algn="ctr" eaLnBrk="1" hangingPunct="1"/>
            <a:endParaRPr lang="de-DE"/>
          </a:p>
          <a:p>
            <a:pPr algn="ctr" eaLnBrk="1" hangingPunct="1"/>
            <a:endParaRPr lang="de-DE"/>
          </a:p>
          <a:p>
            <a:pPr algn="ctr" eaLnBrk="1" hangingPunct="1"/>
            <a:r>
              <a:rPr lang="de-DE"/>
              <a:t>Toxocara canis</a:t>
            </a:r>
          </a:p>
        </p:txBody>
      </p:sp>
    </p:spTree>
    <p:extLst>
      <p:ext uri="{BB962C8B-B14F-4D97-AF65-F5344CB8AC3E}">
        <p14:creationId xmlns:p14="http://schemas.microsoft.com/office/powerpoint/2010/main" val="28975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4"/>
          <p:cNvSpPr>
            <a:spLocks noChangeArrowheads="1"/>
          </p:cNvSpPr>
          <p:nvPr/>
        </p:nvSpPr>
        <p:spPr bwMode="auto">
          <a:xfrm>
            <a:off x="2195513" y="331788"/>
            <a:ext cx="4498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66"/>
                </a:solidFill>
              </a:rPr>
              <a:t>Ascaris lumbricoides</a:t>
            </a:r>
            <a:r>
              <a:rPr lang="de-DE" b="1">
                <a:solidFill>
                  <a:srgbClr val="000066"/>
                </a:solidFill>
              </a:rPr>
              <a:t> </a:t>
            </a:r>
            <a:r>
              <a:rPr lang="de-DE" i="1">
                <a:solidFill>
                  <a:srgbClr val="000066"/>
                </a:solidFill>
              </a:rPr>
              <a:t>(Spulwurm)</a:t>
            </a:r>
          </a:p>
        </p:txBody>
      </p:sp>
      <p:pic>
        <p:nvPicPr>
          <p:cNvPr id="111619" name="Picture 5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052513"/>
            <a:ext cx="5716588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0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ChangeArrowheads="1"/>
          </p:cNvSpPr>
          <p:nvPr/>
        </p:nvSpPr>
        <p:spPr bwMode="auto">
          <a:xfrm>
            <a:off x="2700338" y="188913"/>
            <a:ext cx="326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66"/>
                </a:solidFill>
              </a:rPr>
              <a:t>Ascaris lumbricoides</a:t>
            </a:r>
            <a:endParaRPr lang="de-DE" sz="2400" i="1">
              <a:solidFill>
                <a:srgbClr val="000066"/>
              </a:solidFill>
            </a:endParaRPr>
          </a:p>
        </p:txBody>
      </p:sp>
      <p:sp>
        <p:nvSpPr>
          <p:cNvPr id="112643" name="Text Box 5"/>
          <p:cNvSpPr txBox="1">
            <a:spLocks noChangeArrowheads="1"/>
          </p:cNvSpPr>
          <p:nvPr/>
        </p:nvSpPr>
        <p:spPr bwMode="auto">
          <a:xfrm>
            <a:off x="971550" y="908050"/>
            <a:ext cx="64547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cs typeface="Arial" charset="0"/>
              </a:rPr>
              <a:t>• die erwachsenen Würmer leben im Dünndarm</a:t>
            </a:r>
          </a:p>
          <a:p>
            <a:pPr eaLnBrk="1" hangingPunct="1"/>
            <a:endParaRPr lang="de-DE">
              <a:cs typeface="Arial" charset="0"/>
            </a:endParaRPr>
          </a:p>
          <a:p>
            <a:pPr eaLnBrk="1" hangingPunct="1"/>
            <a:r>
              <a:rPr lang="de-DE"/>
              <a:t>• Weibchen 20 – 25 cm, Männchen 15 – 31 cm lang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Eier entwickeln sich außerhalb des Körpers (3 – 6 Wochen; </a:t>
            </a:r>
          </a:p>
          <a:p>
            <a:pPr eaLnBrk="1" hangingPunct="1"/>
            <a:r>
              <a:rPr lang="de-DE"/>
              <a:t>  können noch nach Jahren infektiös sein!)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Wurmlast in Kindern am höchsten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Prävalenz: hoch besonders in Südostasien</a:t>
            </a:r>
          </a:p>
          <a:p>
            <a:pPr eaLnBrk="1" hangingPunct="1"/>
            <a:r>
              <a:rPr lang="de-DE"/>
              <a:t>	Mittel-/Südamerika: 	45 %</a:t>
            </a:r>
          </a:p>
          <a:p>
            <a:pPr eaLnBrk="1" hangingPunct="1"/>
            <a:r>
              <a:rPr lang="de-DE"/>
              <a:t>	Gegenden in Afrika:	95 %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Lungenpassage (10 – 14 d)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Präpatenzzeit (Eier im Stuhl): 60 – 70 d</a:t>
            </a:r>
          </a:p>
        </p:txBody>
      </p:sp>
    </p:spTree>
    <p:extLst>
      <p:ext uri="{BB962C8B-B14F-4D97-AF65-F5344CB8AC3E}">
        <p14:creationId xmlns:p14="http://schemas.microsoft.com/office/powerpoint/2010/main" val="28138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4" descr="Ascariasis_Life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55588"/>
            <a:ext cx="6781800" cy="634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7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8856663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4" descr="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0"/>
            <a:ext cx="4492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6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91440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6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2627784" y="188913"/>
            <a:ext cx="4063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Die Klinik der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Zystizerkose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683568" y="1471651"/>
            <a:ext cx="564327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• Durch Aufnahme von T. </a:t>
            </a:r>
            <a:r>
              <a:rPr lang="de-DE" dirty="0" err="1">
                <a:latin typeface="Calibri" panose="020F0502020204030204" pitchFamily="34" charset="0"/>
                <a:cs typeface="Arial" charset="0"/>
              </a:rPr>
              <a:t>solium</a:t>
            </a:r>
            <a:r>
              <a:rPr lang="de-DE" dirty="0">
                <a:latin typeface="Calibri" panose="020F0502020204030204" pitchFamily="34" charset="0"/>
                <a:cs typeface="Arial" charset="0"/>
              </a:rPr>
              <a:t>-</a:t>
            </a:r>
            <a:r>
              <a:rPr lang="de-DE" b="1" dirty="0">
                <a:latin typeface="Calibri" panose="020F0502020204030204" pitchFamily="34" charset="0"/>
                <a:cs typeface="Arial" charset="0"/>
              </a:rPr>
              <a:t>Eiern</a:t>
            </a:r>
            <a:r>
              <a:rPr lang="de-DE" dirty="0">
                <a:latin typeface="Calibri" panose="020F0502020204030204" pitchFamily="34" charset="0"/>
                <a:cs typeface="Arial" charset="0"/>
              </a:rPr>
              <a:t> (nicht von Larven)</a:t>
            </a:r>
          </a:p>
          <a:p>
            <a:pPr eaLnBrk="1" hangingPunct="1"/>
            <a:endParaRPr lang="de-DE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</a:t>
            </a:r>
            <a:r>
              <a:rPr lang="de-DE" dirty="0" err="1">
                <a:latin typeface="Calibri" panose="020F0502020204030204" pitchFamily="34" charset="0"/>
              </a:rPr>
              <a:t>Oncosphere</a:t>
            </a:r>
            <a:r>
              <a:rPr lang="de-DE" dirty="0">
                <a:latin typeface="Calibri" panose="020F0502020204030204" pitchFamily="34" charset="0"/>
              </a:rPr>
              <a:t> gelangt ins Gewebe, besonders in Subkutis, </a:t>
            </a:r>
            <a:endParaRPr lang="de-DE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smtClean="0">
                <a:latin typeface="Calibri" panose="020F0502020204030204" pitchFamily="34" charset="0"/>
              </a:rPr>
              <a:t>  Muskel </a:t>
            </a:r>
            <a:r>
              <a:rPr lang="de-DE" dirty="0">
                <a:latin typeface="Calibri" panose="020F0502020204030204" pitchFamily="34" charset="0"/>
              </a:rPr>
              <a:t>und ZNS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</a:t>
            </a:r>
            <a:r>
              <a:rPr lang="de-DE" dirty="0" err="1">
                <a:latin typeface="Calibri" panose="020F0502020204030204" pitchFamily="34" charset="0"/>
              </a:rPr>
              <a:t>Cysticerci</a:t>
            </a:r>
            <a:r>
              <a:rPr lang="de-DE" dirty="0">
                <a:latin typeface="Calibri" panose="020F0502020204030204" pitchFamily="34" charset="0"/>
              </a:rPr>
              <a:t> sind etwa 1 cm groß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u="sng" dirty="0">
                <a:latin typeface="Calibri" panose="020F0502020204030204" pitchFamily="34" charset="0"/>
              </a:rPr>
              <a:t>Klinik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Subkutan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Nur kosmetisch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Muskel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Manchmal Muskelschmerzen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 err="1">
                <a:latin typeface="Calibri" panose="020F0502020204030204" pitchFamily="34" charset="0"/>
              </a:rPr>
              <a:t>Okulär</a:t>
            </a:r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Skotom, Visionsverlust</a:t>
            </a:r>
          </a:p>
          <a:p>
            <a:pPr eaLnBrk="1" hangingPunct="1"/>
            <a:endParaRPr lang="de-DE" b="1" dirty="0" smtClean="0">
              <a:latin typeface="Calibri" panose="020F0502020204030204" pitchFamily="34" charset="0"/>
            </a:endParaRP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</p:txBody>
      </p:sp>
      <p:pic>
        <p:nvPicPr>
          <p:cNvPr id="4" name="Picture 2" descr="Slide14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2" b="4271"/>
          <a:stretch>
            <a:fillRect/>
          </a:stretch>
        </p:blipFill>
        <p:spPr bwMode="auto">
          <a:xfrm>
            <a:off x="6170824" y="1610150"/>
            <a:ext cx="294481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7" r="50000"/>
          <a:stretch>
            <a:fillRect/>
          </a:stretch>
        </p:blipFill>
        <p:spPr bwMode="auto">
          <a:xfrm>
            <a:off x="6729623" y="3964799"/>
            <a:ext cx="1827213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9144000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7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4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441450"/>
            <a:ext cx="6348413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9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42938"/>
            <a:ext cx="86106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1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295400"/>
            <a:ext cx="694213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2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4"/>
          <p:cNvSpPr>
            <a:spLocks noChangeArrowheads="1"/>
          </p:cNvSpPr>
          <p:nvPr/>
        </p:nvSpPr>
        <p:spPr bwMode="auto">
          <a:xfrm>
            <a:off x="2700338" y="333375"/>
            <a:ext cx="326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66"/>
                </a:solidFill>
              </a:rPr>
              <a:t>Ascaris lumbricoides</a:t>
            </a:r>
            <a:endParaRPr lang="de-DE" sz="2400" i="1">
              <a:solidFill>
                <a:srgbClr val="000066"/>
              </a:solidFill>
            </a:endParaRP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166813" y="15049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/>
          </a:p>
        </p:txBody>
      </p:sp>
      <p:sp>
        <p:nvSpPr>
          <p:cNvPr id="121860" name="Text Box 7"/>
          <p:cNvSpPr txBox="1">
            <a:spLocks noChangeArrowheads="1"/>
          </p:cNvSpPr>
          <p:nvPr/>
        </p:nvSpPr>
        <p:spPr bwMode="auto">
          <a:xfrm>
            <a:off x="1042988" y="1557338"/>
            <a:ext cx="7197725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u="sng">
                <a:cs typeface="Arial" charset="0"/>
              </a:rPr>
              <a:t>Klinische/pathologische Auswirkungen</a:t>
            </a:r>
          </a:p>
          <a:p>
            <a:pPr eaLnBrk="1" hangingPunct="1"/>
            <a:endParaRPr lang="de-DE" b="1" u="sng">
              <a:cs typeface="Arial" charset="0"/>
            </a:endParaRPr>
          </a:p>
          <a:p>
            <a:pPr eaLnBrk="1" hangingPunct="1"/>
            <a:r>
              <a:rPr lang="de-DE">
                <a:cs typeface="Arial" charset="0"/>
              </a:rPr>
              <a:t>• Löfflersyndrom</a:t>
            </a:r>
          </a:p>
          <a:p>
            <a:pPr eaLnBrk="1" hangingPunct="1"/>
            <a:endParaRPr lang="de-DE">
              <a:cs typeface="Arial" charset="0"/>
            </a:endParaRPr>
          </a:p>
          <a:p>
            <a:pPr eaLnBrk="1" hangingPunct="1"/>
            <a:r>
              <a:rPr lang="de-DE"/>
              <a:t>• Oberbauchbeschwerden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Ileus (häufiger Notfall bei Kindern im südlichen Afrika und Rangoon)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Pankreatitis, Cholangitis, Leberabszeß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Kwashiorkor (1g Protein pro 5 – 10 Würmer und Tag)</a:t>
            </a:r>
          </a:p>
        </p:txBody>
      </p:sp>
    </p:spTree>
    <p:extLst>
      <p:ext uri="{BB962C8B-B14F-4D97-AF65-F5344CB8AC3E}">
        <p14:creationId xmlns:p14="http://schemas.microsoft.com/office/powerpoint/2010/main" val="354197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62000"/>
            <a:ext cx="8305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5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71628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0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924800" cy="52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5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3152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4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785225" cy="570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0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Prevalence of NCC</a:t>
            </a:r>
          </a:p>
        </p:txBody>
      </p:sp>
      <p:pic>
        <p:nvPicPr>
          <p:cNvPr id="9219" name="Grafik 8" descr="C:\Users\User\AppData\Local\Microsoft\Windows\Temporary Internet Files\Content.IE5\CC5FTHB2\Global_cysticercosis_20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13" y="0"/>
            <a:ext cx="9504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3348038" y="2708275"/>
            <a:ext cx="1944687" cy="19446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1258888" y="2636838"/>
            <a:ext cx="1944687" cy="1944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5278438" y="1668463"/>
            <a:ext cx="1944687" cy="1944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3652838" y="1301750"/>
            <a:ext cx="1335087" cy="1339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177" name="Textfeld 1"/>
          <p:cNvSpPr txBox="1">
            <a:spLocks noChangeArrowheads="1"/>
          </p:cNvSpPr>
          <p:nvPr/>
        </p:nvSpPr>
        <p:spPr bwMode="auto">
          <a:xfrm>
            <a:off x="3516313" y="3362325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000">
                <a:solidFill>
                  <a:srgbClr val="FF0000"/>
                </a:solidFill>
                <a:latin typeface="Tahoma" pitchFamily="34" charset="0"/>
                <a:cs typeface="Arial" charset="0"/>
              </a:rPr>
              <a:t>5-6 Mio NCC</a:t>
            </a:r>
          </a:p>
        </p:txBody>
      </p:sp>
      <p:sp>
        <p:nvSpPr>
          <p:cNvPr id="7178" name="Textfeld 2"/>
          <p:cNvSpPr txBox="1">
            <a:spLocks noChangeArrowheads="1"/>
          </p:cNvSpPr>
          <p:nvPr/>
        </p:nvSpPr>
        <p:spPr bwMode="auto">
          <a:xfrm>
            <a:off x="1835150" y="3348038"/>
            <a:ext cx="10080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800">
                <a:solidFill>
                  <a:srgbClr val="C00000"/>
                </a:solidFill>
                <a:latin typeface="Tahoma" pitchFamily="34" charset="0"/>
                <a:cs typeface="Arial" charset="0"/>
              </a:rPr>
              <a:t>????</a:t>
            </a:r>
          </a:p>
        </p:txBody>
      </p:sp>
      <p:sp>
        <p:nvSpPr>
          <p:cNvPr id="7179" name="Textfeld 11"/>
          <p:cNvSpPr txBox="1">
            <a:spLocks noChangeArrowheads="1"/>
          </p:cNvSpPr>
          <p:nvPr/>
        </p:nvSpPr>
        <p:spPr bwMode="auto">
          <a:xfrm>
            <a:off x="5746750" y="2184400"/>
            <a:ext cx="1008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800">
                <a:solidFill>
                  <a:srgbClr val="C00000"/>
                </a:solidFill>
                <a:latin typeface="Tahoma" pitchFamily="34" charset="0"/>
                <a:cs typeface="Arial" charset="0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565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4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7388"/>
            <a:ext cx="8382000" cy="548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8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3088"/>
            <a:ext cx="8785225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938"/>
            <a:ext cx="91440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28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205038"/>
            <a:ext cx="4392612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Text Box 5"/>
          <p:cNvSpPr txBox="1">
            <a:spLocks noChangeArrowheads="1"/>
          </p:cNvSpPr>
          <p:nvPr/>
        </p:nvSpPr>
        <p:spPr bwMode="auto">
          <a:xfrm>
            <a:off x="376238" y="6235700"/>
            <a:ext cx="5070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400" i="1"/>
              <a:t>Pinilla et al., Rev Inst Med Trop Sao Paulo. 2001;43(6):343-6. </a:t>
            </a:r>
          </a:p>
        </p:txBody>
      </p:sp>
      <p:sp>
        <p:nvSpPr>
          <p:cNvPr id="131076" name="Text Box 6"/>
          <p:cNvSpPr txBox="1">
            <a:spLocks noChangeArrowheads="1"/>
          </p:cNvSpPr>
          <p:nvPr/>
        </p:nvSpPr>
        <p:spPr bwMode="auto">
          <a:xfrm>
            <a:off x="468313" y="620713"/>
            <a:ext cx="7710487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u="sng"/>
              <a:t>Fallbericht</a:t>
            </a:r>
            <a:r>
              <a:rPr lang="de-DE"/>
              <a:t>: </a:t>
            </a:r>
          </a:p>
          <a:p>
            <a:pPr eaLnBrk="1" hangingPunct="1"/>
            <a:r>
              <a:rPr lang="de-DE" sz="1600"/>
              <a:t>54-jährige Patientin (ländliches Kolumbien), Gewichtsverlust, Abdominalschmerzen,</a:t>
            </a:r>
          </a:p>
          <a:p>
            <a:pPr eaLnBrk="1" hangingPunct="1"/>
            <a:r>
              <a:rPr lang="de-DE" sz="1600"/>
              <a:t>Erbrechen. 17 % Eosinophile im peripheren Blut</a:t>
            </a:r>
          </a:p>
        </p:txBody>
      </p:sp>
    </p:spTree>
    <p:extLst>
      <p:ext uri="{BB962C8B-B14F-4D97-AF65-F5344CB8AC3E}">
        <p14:creationId xmlns:p14="http://schemas.microsoft.com/office/powerpoint/2010/main" val="18729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0350"/>
            <a:ext cx="41148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5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284538"/>
            <a:ext cx="4103688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Text Box 6"/>
          <p:cNvSpPr txBox="1">
            <a:spLocks noChangeArrowheads="1"/>
          </p:cNvSpPr>
          <p:nvPr/>
        </p:nvSpPr>
        <p:spPr bwMode="auto">
          <a:xfrm>
            <a:off x="395288" y="6381750"/>
            <a:ext cx="5070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400" i="1"/>
              <a:t>Pinilla et al., Rev Inst Med Trop Sao Paulo. 2001;43(6):343-6. </a:t>
            </a:r>
          </a:p>
        </p:txBody>
      </p:sp>
    </p:spTree>
    <p:extLst>
      <p:ext uri="{BB962C8B-B14F-4D97-AF65-F5344CB8AC3E}">
        <p14:creationId xmlns:p14="http://schemas.microsoft.com/office/powerpoint/2010/main" val="317907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4"/>
          <p:cNvSpPr txBox="1">
            <a:spLocks noChangeArrowheads="1"/>
          </p:cNvSpPr>
          <p:nvPr/>
        </p:nvSpPr>
        <p:spPr bwMode="auto">
          <a:xfrm>
            <a:off x="971550" y="549275"/>
            <a:ext cx="7259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400" b="1">
                <a:solidFill>
                  <a:srgbClr val="000066"/>
                </a:solidFill>
              </a:rPr>
              <a:t>Nematoden, deren Larven die Haut durchdringen</a:t>
            </a:r>
            <a:endParaRPr lang="de-DE" sz="2400"/>
          </a:p>
        </p:txBody>
      </p:sp>
      <p:sp>
        <p:nvSpPr>
          <p:cNvPr id="133123" name="Text Box 5"/>
          <p:cNvSpPr txBox="1">
            <a:spLocks noChangeArrowheads="1"/>
          </p:cNvSpPr>
          <p:nvPr/>
        </p:nvSpPr>
        <p:spPr bwMode="auto">
          <a:xfrm>
            <a:off x="3059113" y="1989138"/>
            <a:ext cx="28162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cs typeface="Arial" charset="0"/>
              </a:rPr>
              <a:t>• Hakenwürmer</a:t>
            </a:r>
          </a:p>
          <a:p>
            <a:pPr eaLnBrk="1" hangingPunct="1"/>
            <a:endParaRPr lang="de-DE">
              <a:cs typeface="Arial" charset="0"/>
            </a:endParaRPr>
          </a:p>
          <a:p>
            <a:pPr eaLnBrk="1" hangingPunct="1"/>
            <a:r>
              <a:rPr lang="de-DE"/>
              <a:t>• Strongyloides stercoralis</a:t>
            </a:r>
          </a:p>
        </p:txBody>
      </p:sp>
    </p:spTree>
    <p:extLst>
      <p:ext uri="{BB962C8B-B14F-4D97-AF65-F5344CB8AC3E}">
        <p14:creationId xmlns:p14="http://schemas.microsoft.com/office/powerpoint/2010/main" val="19648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Klinik der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Neurozystizerkose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906" name="Inhaltsplatzhalter 1905"/>
          <p:cNvSpPr>
            <a:spLocks noGrp="1"/>
          </p:cNvSpPr>
          <p:nvPr>
            <p:ph idx="1"/>
          </p:nvPr>
        </p:nvSpPr>
        <p:spPr>
          <a:xfrm>
            <a:off x="723900" y="1514475"/>
            <a:ext cx="6423025" cy="431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Klinik (nur 10-40% symptomatisch):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Epileptische Anfälle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Epilepsie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Kopfschmerzen (und weitere Hirndruckzeichen)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Fokalneurologie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Lernschwierigkeiten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Psychiatrische Symptome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Rückenmarkssyndrome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de-DE" sz="24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de-DE" sz="24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de-DE" sz="24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de-DE" sz="24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de-DE" sz="24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defRPr/>
            </a:pPr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Pathologie der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Neurozystizerkose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38200" y="1533525"/>
            <a:ext cx="6696075" cy="37115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de-DE" sz="2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Aktiv (Zysten, Granulome)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de-DE" sz="2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Inaktiv (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Kalzifikationen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de-DE" sz="24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Parenchymatöse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 NCC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Extraparenchymatöse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 NCC (Ventrikel,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Subarachnoidalraum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25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95300" y="1271588"/>
            <a:ext cx="8305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kern="0" dirty="0" smtClean="0">
                <a:latin typeface="Calibri" panose="020F0502020204030204" pitchFamily="34" charset="0"/>
                <a:cs typeface="Times New Roman" pitchFamily="18" charset="0"/>
              </a:rPr>
              <a:t>    </a:t>
            </a:r>
            <a:r>
              <a:rPr lang="en-US" kern="0" dirty="0" err="1" smtClean="0">
                <a:latin typeface="Calibri" panose="020F0502020204030204" pitchFamily="34" charset="0"/>
                <a:cs typeface="Times New Roman" pitchFamily="18" charset="0"/>
              </a:rPr>
              <a:t>Zyste</a:t>
            </a:r>
            <a:r>
              <a:rPr lang="en-US" kern="0" dirty="0" smtClean="0">
                <a:latin typeface="Calibri" panose="020F0502020204030204" pitchFamily="34" charset="0"/>
                <a:cs typeface="Times New Roman" pitchFamily="18" charset="0"/>
              </a:rPr>
              <a:t>   </a:t>
            </a:r>
            <a:r>
              <a:rPr lang="en-US" kern="0" dirty="0" smtClean="0">
                <a:latin typeface="Calibri" panose="020F0502020204030204" pitchFamily="34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kern="0" dirty="0" smtClean="0">
                <a:latin typeface="Calibri" panose="020F0502020204030204" pitchFamily="34" charset="0"/>
                <a:sym typeface="Wingdings" pitchFamily="2" charset="2"/>
              </a:rPr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kern="0" dirty="0" smtClean="0">
                <a:latin typeface="Calibri" panose="020F0502020204030204" pitchFamily="34" charset="0"/>
                <a:sym typeface="Wingdings" pitchFamily="2" charset="2"/>
              </a:rPr>
              <a:t>                          </a:t>
            </a:r>
            <a:r>
              <a:rPr lang="en-US" kern="0" dirty="0" err="1" smtClean="0">
                <a:latin typeface="Calibri" panose="020F0502020204030204" pitchFamily="34" charset="0"/>
                <a:cs typeface="Times New Roman" pitchFamily="18" charset="0"/>
                <a:sym typeface="Wingdings" pitchFamily="2" charset="2"/>
              </a:rPr>
              <a:t>Granulom</a:t>
            </a:r>
            <a:r>
              <a:rPr lang="en-US" kern="0" dirty="0" smtClean="0">
                <a:latin typeface="Calibri" panose="020F0502020204030204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kern="0" dirty="0" smtClean="0">
                <a:latin typeface="Calibri" panose="020F0502020204030204" pitchFamily="34" charset="0"/>
                <a:sym typeface="Wingdings" pitchFamily="2" charset="2"/>
              </a:rPr>
              <a:t>  </a:t>
            </a:r>
          </a:p>
          <a:p>
            <a:pPr>
              <a:buFont typeface="Monotype Sorts" charset="2"/>
              <a:buNone/>
              <a:defRPr/>
            </a:pPr>
            <a:r>
              <a:rPr lang="en-US" kern="0" dirty="0" smtClean="0">
                <a:latin typeface="Calibri" panose="020F0502020204030204" pitchFamily="34" charset="0"/>
                <a:sym typeface="Wingdings" pitchFamily="2" charset="2"/>
              </a:rPr>
              <a:t>                                                         </a:t>
            </a:r>
            <a:r>
              <a:rPr lang="en-US" kern="0" dirty="0" err="1" smtClean="0">
                <a:latin typeface="Calibri" panose="020F0502020204030204" pitchFamily="34" charset="0"/>
                <a:cs typeface="Times New Roman" pitchFamily="18" charset="0"/>
                <a:sym typeface="Wingdings" pitchFamily="2" charset="2"/>
              </a:rPr>
              <a:t>Kalzifikation</a:t>
            </a:r>
            <a:endParaRPr lang="en-US" kern="0" dirty="0" smtClean="0">
              <a:latin typeface="Calibri" panose="020F0502020204030204" pitchFamily="34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Monotype Sorts" charset="2"/>
              <a:buNone/>
              <a:defRPr/>
            </a:pPr>
            <a:r>
              <a:rPr lang="en-US" kern="0" dirty="0" smtClean="0">
                <a:latin typeface="Calibri" panose="020F0502020204030204" pitchFamily="34" charset="0"/>
                <a:cs typeface="Times New Roman" pitchFamily="18" charset="0"/>
                <a:sym typeface="Wingdings" pitchFamily="2" charset="2"/>
              </a:rPr>
              <a:t>                                       	</a:t>
            </a:r>
            <a:endParaRPr lang="en-US" sz="2000" kern="0" dirty="0" smtClean="0">
              <a:latin typeface="Calibri" panose="020F0502020204030204" pitchFamily="34" charset="0"/>
              <a:cs typeface="Times New Roman" pitchFamily="18" charset="0"/>
              <a:sym typeface="Wingdings" pitchFamily="2" charset="2"/>
            </a:endParaRPr>
          </a:p>
        </p:txBody>
      </p:sp>
      <p:graphicFrame>
        <p:nvGraphicFramePr>
          <p:cNvPr id="19459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53790"/>
              </p:ext>
            </p:extLst>
          </p:nvPr>
        </p:nvGraphicFramePr>
        <p:xfrm>
          <a:off x="808038" y="2414588"/>
          <a:ext cx="156051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3" name="Image File" r:id="rId4" imgW="4666667" imgH="5467631" progId="ImageExpertImage">
                  <p:embed/>
                </p:oleObj>
              </mc:Choice>
              <mc:Fallback>
                <p:oleObj name="Image File" r:id="rId4" imgW="4666667" imgH="5467631" progId="ImageExpertIm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2414588"/>
                        <a:ext cx="1560512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3" descr="granu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3098800"/>
            <a:ext cx="1676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 descr="calc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3978275"/>
            <a:ext cx="157003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feld 8"/>
          <p:cNvSpPr txBox="1">
            <a:spLocks noChangeArrowheads="1"/>
          </p:cNvSpPr>
          <p:nvPr/>
        </p:nvSpPr>
        <p:spPr bwMode="auto">
          <a:xfrm>
            <a:off x="5513388" y="3246438"/>
            <a:ext cx="3206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000">
                <a:latin typeface="Calibri" panose="020F0502020204030204" pitchFamily="34" charset="0"/>
                <a:cs typeface="Times New Roman" pitchFamily="18" charset="0"/>
              </a:rPr>
              <a:t>Verschwinden der Läsionen</a:t>
            </a:r>
          </a:p>
        </p:txBody>
      </p:sp>
      <p:sp>
        <p:nvSpPr>
          <p:cNvPr id="7" name="Titel 1904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2800" b="1" kern="0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Radiologie der </a:t>
            </a:r>
            <a:r>
              <a:rPr lang="de-DE" sz="2800" b="1" kern="0" dirty="0" err="1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Neurozystizerkose</a:t>
            </a:r>
            <a:endParaRPr lang="de-DE" sz="2800" b="1" kern="0" dirty="0" smtClean="0">
              <a:solidFill>
                <a:srgbClr val="000066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defRPr/>
            </a:pPr>
            <a:r>
              <a:rPr lang="de-DE" sz="1800" b="1" kern="0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Bestimmung des Aktivitätsgrades der Entzündungsreaktion</a:t>
            </a:r>
            <a:endParaRPr lang="de-DE" sz="1800" b="1" kern="0" dirty="0">
              <a:solidFill>
                <a:srgbClr val="000066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Diagnostik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906" name="Inhaltsplatzhalter 1905"/>
          <p:cNvSpPr>
            <a:spLocks noGrp="1"/>
          </p:cNvSpPr>
          <p:nvPr>
            <p:ph idx="1"/>
          </p:nvPr>
        </p:nvSpPr>
        <p:spPr>
          <a:xfrm>
            <a:off x="442913" y="1268760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kern="12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Klinik, Bildgebung: CCT, NMR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kern="1200" dirty="0" err="1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Immunoblot</a:t>
            </a:r>
            <a:r>
              <a:rPr lang="de-DE" sz="2400" kern="12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: Goldstandard  zum Nachweis von Antikörper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2400" kern="12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Sensitivität 98% und Spezifität 100% bei Verwendung von sieben </a:t>
            </a:r>
            <a:r>
              <a:rPr lang="de-DE" sz="2400" kern="1200" dirty="0" err="1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Zystizerkus</a:t>
            </a:r>
            <a:r>
              <a:rPr lang="de-DE" sz="2400" kern="12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 spezifischen </a:t>
            </a:r>
            <a:r>
              <a:rPr lang="de-DE" sz="2400" kern="1200" dirty="0" err="1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Glykoproteinen</a:t>
            </a:r>
            <a:endParaRPr lang="de-DE" sz="2400" kern="12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 charset="0"/>
              <a:buChar char="•"/>
              <a:defRPr/>
            </a:pPr>
            <a:endParaRPr lang="de-DE" sz="2400" kern="12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endParaRPr lang="de-DE" sz="2400" kern="12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endParaRPr lang="de-DE" sz="2400" kern="12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4" name="Bild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067050"/>
            <a:ext cx="28575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3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0350"/>
            <a:ext cx="7416800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0350"/>
            <a:ext cx="80645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0350"/>
            <a:ext cx="6696075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1166813" y="5105400"/>
            <a:ext cx="6645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 smtClean="0">
                <a:latin typeface="Calibri" panose="020F0502020204030204" pitchFamily="34" charset="0"/>
              </a:rPr>
              <a:t>Haut- und </a:t>
            </a:r>
            <a:r>
              <a:rPr lang="de-DE" dirty="0" err="1" smtClean="0">
                <a:latin typeface="Calibri" panose="020F0502020204030204" pitchFamily="34" charset="0"/>
              </a:rPr>
              <a:t>Neurozystizerkose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</a:rPr>
              <a:t>(Fallbericht Lancet, 2004: </a:t>
            </a:r>
            <a:r>
              <a:rPr lang="de-DE" dirty="0" smtClean="0">
                <a:latin typeface="Calibri" panose="020F0502020204030204" pitchFamily="34" charset="0"/>
              </a:rPr>
              <a:t>35-jähriger </a:t>
            </a:r>
          </a:p>
          <a:p>
            <a:pPr eaLnBrk="1" hangingPunct="1"/>
            <a:r>
              <a:rPr lang="de-DE" dirty="0" smtClean="0">
                <a:latin typeface="Calibri" panose="020F0502020204030204" pitchFamily="34" charset="0"/>
              </a:rPr>
              <a:t>indischer Bauer mit </a:t>
            </a:r>
            <a:r>
              <a:rPr lang="de-DE" dirty="0">
                <a:latin typeface="Calibri" panose="020F0502020204030204" pitchFamily="34" charset="0"/>
              </a:rPr>
              <a:t>schweren psychotischen Veränderungen)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259632" y="1124744"/>
            <a:ext cx="6552728" cy="4073624"/>
            <a:chOff x="971178" y="1587624"/>
            <a:chExt cx="6552728" cy="4145632"/>
          </a:xfrm>
        </p:grpSpPr>
        <p:grpSp>
          <p:nvGrpSpPr>
            <p:cNvPr id="1027" name="Group 5"/>
            <p:cNvGrpSpPr>
              <a:grpSpLocks/>
            </p:cNvGrpSpPr>
            <p:nvPr/>
          </p:nvGrpSpPr>
          <p:grpSpPr bwMode="auto">
            <a:xfrm>
              <a:off x="971178" y="1668587"/>
              <a:ext cx="5870575" cy="4064000"/>
              <a:chOff x="1020" y="915"/>
              <a:chExt cx="3698" cy="2560"/>
            </a:xfrm>
          </p:grpSpPr>
          <p:graphicFrame>
            <p:nvGraphicFramePr>
              <p:cNvPr id="1026" name="Object 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20" y="915"/>
              <a:ext cx="3698" cy="25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255" name="Bitmap" r:id="rId4" imgW="9450119" imgH="6542857" progId="Paint.Picture">
                      <p:embed/>
                    </p:oleObj>
                  </mc:Choice>
                  <mc:Fallback>
                    <p:oleObj name="Bitmap" r:id="rId4" imgW="9450119" imgH="6542857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0" y="915"/>
                            <a:ext cx="3698" cy="25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8" name="Oval 4"/>
              <p:cNvSpPr>
                <a:spLocks noChangeArrowheads="1"/>
              </p:cNvSpPr>
              <p:nvPr/>
            </p:nvSpPr>
            <p:spPr bwMode="auto">
              <a:xfrm>
                <a:off x="3968" y="1813"/>
                <a:ext cx="363" cy="13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Symbol" panose="05050102010706020507" pitchFamily="18" charset="2"/>
                  </a:defRPr>
                </a:lvl9pPr>
              </a:lstStyle>
              <a:p>
                <a:endParaRPr lang="de-DE" altLang="de-DE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Rechteck 8"/>
            <p:cNvSpPr/>
            <p:nvPr/>
          </p:nvSpPr>
          <p:spPr>
            <a:xfrm>
              <a:off x="971600" y="2204864"/>
              <a:ext cx="3744416" cy="3528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4644008" y="2204864"/>
              <a:ext cx="2879898" cy="3528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 2"/>
            <p:cNvSpPr/>
            <p:nvPr/>
          </p:nvSpPr>
          <p:spPr>
            <a:xfrm>
              <a:off x="2267744" y="1587624"/>
              <a:ext cx="3528392" cy="61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55576" y="64479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altLang="de-DE" sz="2800" b="1" kern="0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Der phylogenetische Lebensbaum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82567" y="5291916"/>
            <a:ext cx="14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Prokaryonten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452" y="5291916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Eukaryonten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443875" y="1280566"/>
            <a:ext cx="25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Einteilung der Lebewesen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04813"/>
            <a:ext cx="76327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1907704" y="5157192"/>
            <a:ext cx="5646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Disseminierte </a:t>
            </a:r>
            <a:r>
              <a:rPr lang="de-DE" dirty="0" err="1">
                <a:latin typeface="Calibri" panose="020F0502020204030204" pitchFamily="34" charset="0"/>
              </a:rPr>
              <a:t>Neurozystizerkose</a:t>
            </a:r>
            <a:r>
              <a:rPr lang="de-DE" dirty="0">
                <a:latin typeface="Calibri" panose="020F0502020204030204" pitchFamily="34" charset="0"/>
              </a:rPr>
              <a:t> (Fallbericht Lancet, 2004)</a:t>
            </a:r>
          </a:p>
          <a:p>
            <a:pPr eaLnBrk="1" hangingPunct="1"/>
            <a:r>
              <a:rPr lang="de-DE" dirty="0" err="1">
                <a:latin typeface="Calibri" panose="020F0502020204030204" pitchFamily="34" charset="0"/>
              </a:rPr>
              <a:t>Albendazol</a:t>
            </a:r>
            <a:r>
              <a:rPr lang="de-DE" dirty="0">
                <a:latin typeface="Calibri" panose="020F0502020204030204" pitchFamily="34" charset="0"/>
              </a:rPr>
              <a:t>/Cortison für 28 Tage, fast komplett geheilt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8208963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ysticercus, Phnom Penh, 24 jäh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42938" y="304800"/>
            <a:ext cx="69935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000" b="1" dirty="0">
                <a:solidFill>
                  <a:srgbClr val="000066"/>
                </a:solidFill>
                <a:latin typeface="Calibri" panose="020F0502020204030204" pitchFamily="34" charset="0"/>
              </a:rPr>
              <a:t>Hautknoten, rechte Mamma, 24-jähr. Patientin aus Kambodscha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115888"/>
            <a:ext cx="52593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3823974" y="548680"/>
            <a:ext cx="14960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Therapie</a:t>
            </a:r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755650" y="1700213"/>
            <a:ext cx="737926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latin typeface="Calibri" panose="020F0502020204030204" pitchFamily="34" charset="0"/>
              </a:rPr>
              <a:t>• Nicht erforderlich bei Haut/(selten) Muskelinfektionen/kalzifizierten Zysten</a:t>
            </a:r>
          </a:p>
          <a:p>
            <a:pPr eaLnBrk="1" hangingPunct="1"/>
            <a:endParaRPr lang="de-DE">
              <a:latin typeface="Calibri" panose="020F0502020204030204" pitchFamily="34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</a:rPr>
              <a:t>• Wahrscheinlich nicht erforderlich bei Neurozystizerkose bei Kindern</a:t>
            </a:r>
          </a:p>
          <a:p>
            <a:pPr eaLnBrk="1" hangingPunct="1"/>
            <a:endParaRPr lang="de-DE">
              <a:latin typeface="Calibri" panose="020F0502020204030204" pitchFamily="34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</a:rPr>
              <a:t>• Praziquantel/AlbendazolSteroide (allergische Reaktionen)</a:t>
            </a:r>
          </a:p>
          <a:p>
            <a:pPr eaLnBrk="1" hangingPunct="1"/>
            <a:endParaRPr lang="de-DE">
              <a:latin typeface="Calibri" panose="020F0502020204030204" pitchFamily="34" charset="0"/>
            </a:endParaRPr>
          </a:p>
          <a:p>
            <a:pPr eaLnBrk="1" hangingPunct="1"/>
            <a:r>
              <a:rPr lang="de-DE">
                <a:latin typeface="Calibri" panose="020F0502020204030204" pitchFamily="34" charset="0"/>
              </a:rPr>
              <a:t>• Neurochirurgie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2916238" y="549275"/>
            <a:ext cx="3271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Kontrollmaßnahmen</a:t>
            </a:r>
          </a:p>
        </p:txBody>
      </p:sp>
      <p:sp>
        <p:nvSpPr>
          <p:cNvPr id="38915" name="Text Box 5"/>
          <p:cNvSpPr txBox="1">
            <a:spLocks noChangeArrowheads="1"/>
          </p:cNvSpPr>
          <p:nvPr/>
        </p:nvSpPr>
        <p:spPr bwMode="auto">
          <a:xfrm>
            <a:off x="1116013" y="1844675"/>
            <a:ext cx="54361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• </a:t>
            </a:r>
            <a:r>
              <a:rPr lang="de-DE" dirty="0" smtClean="0">
                <a:latin typeface="Calibri" panose="020F0502020204030204" pitchFamily="34" charset="0"/>
                <a:cs typeface="Arial" charset="0"/>
              </a:rPr>
              <a:t>Aufklärung: kontrollierte Schlachtung, Fleischbeschau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de-DE" dirty="0" smtClean="0">
                <a:latin typeface="Calibri" panose="020F0502020204030204" pitchFamily="34" charset="0"/>
                <a:cs typeface="Arial" charset="0"/>
              </a:rPr>
              <a:t> Kochen </a:t>
            </a:r>
            <a:r>
              <a:rPr lang="de-DE" dirty="0">
                <a:latin typeface="Calibri" panose="020F0502020204030204" pitchFamily="34" charset="0"/>
                <a:cs typeface="Arial" charset="0"/>
              </a:rPr>
              <a:t>des Fleisches</a:t>
            </a:r>
          </a:p>
          <a:p>
            <a:pPr eaLnBrk="1" hangingPunct="1"/>
            <a:endParaRPr lang="de-DE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Entsorgung menschlicher </a:t>
            </a:r>
            <a:r>
              <a:rPr lang="de-DE" dirty="0" smtClean="0">
                <a:latin typeface="Calibri" panose="020F0502020204030204" pitchFamily="34" charset="0"/>
              </a:rPr>
              <a:t>Fäzes</a:t>
            </a:r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Chemotherapie (</a:t>
            </a:r>
            <a:r>
              <a:rPr lang="de-DE" dirty="0" err="1">
                <a:latin typeface="Calibri" panose="020F0502020204030204" pitchFamily="34" charset="0"/>
              </a:rPr>
              <a:t>Albendazol</a:t>
            </a:r>
            <a:r>
              <a:rPr lang="de-DE" dirty="0">
                <a:latin typeface="Calibri" panose="020F0502020204030204" pitchFamily="34" charset="0"/>
              </a:rPr>
              <a:t>, </a:t>
            </a:r>
            <a:r>
              <a:rPr lang="de-DE" dirty="0" err="1" smtClean="0">
                <a:latin typeface="Calibri" panose="020F0502020204030204" pitchFamily="34" charset="0"/>
              </a:rPr>
              <a:t>Praziquantel</a:t>
            </a:r>
            <a:r>
              <a:rPr lang="de-DE" dirty="0" smtClean="0">
                <a:latin typeface="Calibri" panose="020F0502020204030204" pitchFamily="34" charset="0"/>
              </a:rPr>
              <a:t> +/-Cortison)</a:t>
            </a:r>
            <a:endParaRPr lang="de-D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692696"/>
            <a:ext cx="8496300" cy="5022305"/>
          </a:xfrm>
        </p:spPr>
        <p:txBody>
          <a:bodyPr/>
          <a:lstStyle/>
          <a:p>
            <a:pPr marL="660400" indent="-660400" algn="ctr">
              <a:lnSpc>
                <a:spcPct val="90000"/>
              </a:lnSpc>
              <a:buFontTx/>
              <a:buNone/>
              <a:defRPr/>
            </a:pPr>
            <a:r>
              <a:rPr lang="de-DE" sz="28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Klinischer Fall aus dem </a:t>
            </a:r>
            <a:r>
              <a:rPr lang="de-DE" sz="2800" b="1" dirty="0" err="1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RdI</a:t>
            </a:r>
            <a:endParaRPr lang="de-DE" sz="2800" b="1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90000"/>
              </a:lnSpc>
              <a:buFontTx/>
              <a:buNone/>
              <a:defRPr/>
            </a:pPr>
            <a:endParaRPr lang="de-DE" sz="1800" b="1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90000"/>
              </a:lnSpc>
              <a:buFontTx/>
              <a:buNone/>
              <a:defRPr/>
            </a:pPr>
            <a:endParaRPr lang="de-DE" sz="1800" b="1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90000"/>
              </a:lnSpc>
              <a:buFontTx/>
              <a:buNone/>
              <a:defRPr/>
            </a:pPr>
            <a:r>
              <a:rPr lang="de-DE" sz="1800" b="1" dirty="0" smtClean="0">
                <a:latin typeface="Calibri" panose="020F0502020204030204" pitchFamily="34" charset="0"/>
                <a:cs typeface="Times New Roman" pitchFamily="18" charset="0"/>
              </a:rPr>
              <a:t>Anamnese 2011</a:t>
            </a:r>
            <a:endParaRPr lang="de-DE" sz="1800" b="1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 smtClean="0">
                <a:latin typeface="Calibri" panose="020F0502020204030204" pitchFamily="34" charset="0"/>
                <a:cs typeface="Times New Roman" pitchFamily="18" charset="0"/>
              </a:rPr>
              <a:t>40 jähriger Patient, aus Brasilien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 smtClean="0">
                <a:latin typeface="Calibri" panose="020F0502020204030204" pitchFamily="34" charset="0"/>
                <a:cs typeface="Times New Roman" pitchFamily="18" charset="0"/>
              </a:rPr>
              <a:t>seit </a:t>
            </a: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vielen Jahre in Europa (Italien-Deutschland)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Wortfindungsstörungen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Merkfähigkeit- und Konzentrationsschwäche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Leichte Kopfschmerzen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Vor Aufnahme seit 3 Tagen verwirrt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endParaRPr lang="de-DE" sz="1800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Einweisung Klinikum Schwabing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Neurologisch unauffällig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Erstmalig epileptischer Anfall</a:t>
            </a:r>
          </a:p>
          <a:p>
            <a:pPr marL="660400" indent="-660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de-DE" dirty="0" smtClean="0">
                <a:latin typeface="Calibri" panose="020F0502020204030204" pitchFamily="34" charset="0"/>
              </a:rPr>
              <a:t> </a:t>
            </a:r>
            <a:endParaRPr lang="de-DE" dirty="0">
              <a:latin typeface="Calibri" panose="020F0502020204030204" pitchFamily="34" charset="0"/>
            </a:endParaRPr>
          </a:p>
          <a:p>
            <a:pPr marL="660400" indent="-660400">
              <a:lnSpc>
                <a:spcPct val="90000"/>
              </a:lnSpc>
              <a:buFont typeface="Wingdings" pitchFamily="2" charset="2"/>
              <a:buNone/>
              <a:defRPr/>
            </a:pPr>
            <a:endParaRPr lang="de-DE" dirty="0">
              <a:latin typeface="Calibri" panose="020F0502020204030204" pitchFamily="34" charset="0"/>
              <a:sym typeface="Wingdings 3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42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5733256"/>
            <a:ext cx="9144000" cy="6318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de-DE" sz="1800" b="1" dirty="0" smtClean="0">
                <a:latin typeface="Calibri" panose="020F0502020204030204" pitchFamily="34" charset="0"/>
                <a:cs typeface="Times New Roman" pitchFamily="18" charset="0"/>
              </a:rPr>
              <a:t>MRT (T2) 28.06.2011: </a:t>
            </a:r>
            <a:r>
              <a:rPr lang="de-DE" sz="1800" dirty="0">
                <a:latin typeface="Calibri" panose="020F0502020204030204" pitchFamily="34" charset="0"/>
                <a:cs typeface="Times New Roman" pitchFamily="18" charset="0"/>
              </a:rPr>
              <a:t>Raumforderung 3. Ventrikel, Hydrozephalus </a:t>
            </a:r>
            <a:r>
              <a:rPr lang="de-DE" sz="1800" dirty="0" err="1">
                <a:latin typeface="Calibri" panose="020F0502020204030204" pitchFamily="34" charset="0"/>
                <a:cs typeface="Times New Roman" pitchFamily="18" charset="0"/>
              </a:rPr>
              <a:t>occlusus</a:t>
            </a:r>
            <a:endParaRPr lang="de-DE" sz="1800" dirty="0">
              <a:latin typeface="Calibri" panose="020F0502020204030204" pitchFamily="34" charset="0"/>
              <a:sym typeface="Wingdings 3" pitchFamily="18" charset="2"/>
            </a:endParaRPr>
          </a:p>
          <a:p>
            <a:pPr marL="0" indent="0">
              <a:buFontTx/>
              <a:buNone/>
              <a:defRPr/>
            </a:pPr>
            <a:endParaRPr lang="de-DE" sz="1800" dirty="0" smtClean="0">
              <a:latin typeface="Calibri" panose="020F0502020204030204" pitchFamily="34" charset="0"/>
              <a:sym typeface="Wingdings 3" pitchFamily="18" charset="2"/>
            </a:endParaRPr>
          </a:p>
        </p:txBody>
      </p:sp>
      <p:pic>
        <p:nvPicPr>
          <p:cNvPr id="41988" name="Picture 6" descr="E:\Users\User\Documents\Arbeitsordner nach 220112\Vorträge\Vortrag Mikrobio Mai 2013\MRTs Orlando V\Bild6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363663"/>
            <a:ext cx="424973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7" descr="E:\Users\User\Documents\Arbeitsordner nach 220112\Vorträge\Vortrag Mikrobio Mai 2013\MRTs Orlando V\Bild_1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363663"/>
            <a:ext cx="42926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24341" y="548680"/>
            <a:ext cx="892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Zerebraler Befund: blasig-</a:t>
            </a:r>
            <a:r>
              <a:rPr lang="de-DE" sz="2800" b="1" dirty="0" err="1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zystiscche</a:t>
            </a:r>
            <a:r>
              <a:rPr lang="de-DE" sz="28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 Raumforderung</a:t>
            </a:r>
            <a:endParaRPr lang="de-DE" sz="28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algn="ctr"/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6245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1412875"/>
            <a:ext cx="8639175" cy="5256213"/>
          </a:xfrm>
        </p:spPr>
        <p:txBody>
          <a:bodyPr/>
          <a:lstStyle/>
          <a:p>
            <a:pPr marL="660400" indent="-660400">
              <a:buFont typeface="Wingdings" pitchFamily="2" charset="2"/>
              <a:buChar char="Ø"/>
              <a:defRPr/>
            </a:pP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Diagnose: Hydrozephalus </a:t>
            </a:r>
            <a:r>
              <a:rPr lang="de-DE" sz="2400" dirty="0" err="1" smtClean="0">
                <a:latin typeface="Calibri" panose="020F0502020204030204" pitchFamily="34" charset="0"/>
                <a:cs typeface="Times New Roman" pitchFamily="18" charset="0"/>
              </a:rPr>
              <a:t>internus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 unklarer Genese</a:t>
            </a:r>
          </a:p>
          <a:p>
            <a:pPr marL="660400" indent="-660400">
              <a:buFont typeface="Wingdings" pitchFamily="2" charset="2"/>
              <a:buChar char="Ø"/>
              <a:defRPr/>
            </a:pP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Im MRT Verdacht auf tumorösen Prozess z.B. </a:t>
            </a:r>
            <a:r>
              <a:rPr lang="de-DE" sz="2400" dirty="0" err="1" smtClean="0">
                <a:latin typeface="Calibri" panose="020F0502020204030204" pitchFamily="34" charset="0"/>
                <a:cs typeface="Times New Roman" pitchFamily="18" charset="0"/>
              </a:rPr>
              <a:t>Ependymom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 am  </a:t>
            </a:r>
            <a:r>
              <a:rPr lang="de-DE" sz="2400" dirty="0" err="1" smtClean="0">
                <a:latin typeface="Calibri" panose="020F0502020204030204" pitchFamily="34" charset="0"/>
                <a:cs typeface="Times New Roman" pitchFamily="18" charset="0"/>
              </a:rPr>
              <a:t>Aquädukteingang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; intraoperativ nicht mehr nachweisbar (!!!)</a:t>
            </a:r>
          </a:p>
          <a:p>
            <a:pPr marL="660400" indent="-660400">
              <a:buFont typeface="Wingdings" pitchFamily="2" charset="2"/>
              <a:buChar char="Ø"/>
              <a:defRPr/>
            </a:pP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Therapie: </a:t>
            </a:r>
            <a:r>
              <a:rPr lang="de-DE" sz="2400" dirty="0" err="1" smtClean="0">
                <a:latin typeface="Calibri" panose="020F0502020204030204" pitchFamily="34" charset="0"/>
                <a:cs typeface="Times New Roman" pitchFamily="18" charset="0"/>
              </a:rPr>
              <a:t>Ventrikulostomie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 des 3. Ventrikel in die </a:t>
            </a:r>
            <a:r>
              <a:rPr lang="de-DE" sz="2400" dirty="0" err="1" smtClean="0">
                <a:latin typeface="Calibri" panose="020F0502020204030204" pitchFamily="34" charset="0"/>
                <a:cs typeface="Times New Roman" pitchFamily="18" charset="0"/>
              </a:rPr>
              <a:t>präpontine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 Zisterne</a:t>
            </a:r>
          </a:p>
          <a:p>
            <a:pPr marL="660400" indent="-660400">
              <a:buFont typeface="Wingdings" pitchFamily="2" charset="2"/>
              <a:buChar char="Ø"/>
              <a:defRPr/>
            </a:pPr>
            <a:endParaRPr lang="de-DE" sz="24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buFont typeface="Wingdings" pitchFamily="2" charset="2"/>
              <a:buChar char="Ø"/>
              <a:defRPr/>
            </a:pPr>
            <a:r>
              <a:rPr lang="de-DE" sz="2400" dirty="0" smtClean="0">
                <a:solidFill>
                  <a:srgbClr val="000066"/>
                </a:solidFill>
                <a:latin typeface="Calibri" panose="020F0502020204030204" pitchFamily="34" charset="0"/>
                <a:cs typeface="Times New Roman" pitchFamily="18" charset="0"/>
              </a:rPr>
              <a:t>ABER: </a:t>
            </a:r>
            <a:r>
              <a:rPr lang="de-DE" sz="2400" dirty="0" smtClean="0">
                <a:latin typeface="Calibri" panose="020F0502020204030204" pitchFamily="34" charset="0"/>
                <a:cs typeface="Times New Roman" pitchFamily="18" charset="0"/>
              </a:rPr>
              <a:t>Februar 2013: fortbestehende Konzentrationsstörung; Vorstellung Neurochirurgie TUM </a:t>
            </a:r>
          </a:p>
          <a:p>
            <a:pPr marL="660400" indent="-660400">
              <a:buFont typeface="Wingdings" pitchFamily="2" charset="2"/>
              <a:buNone/>
              <a:defRPr/>
            </a:pPr>
            <a:r>
              <a:rPr lang="de-DE" sz="2400" dirty="0" smtClean="0">
                <a:latin typeface="Calibri" panose="020F0502020204030204" pitchFamily="34" charset="0"/>
              </a:rPr>
              <a:t> </a:t>
            </a:r>
          </a:p>
          <a:p>
            <a:pPr marL="660400" indent="-660400">
              <a:buFont typeface="Wingdings" pitchFamily="2" charset="2"/>
              <a:buNone/>
              <a:defRPr/>
            </a:pPr>
            <a:endParaRPr lang="de-DE" sz="2400" dirty="0" smtClean="0">
              <a:latin typeface="Calibri" panose="020F0502020204030204" pitchFamily="34" charset="0"/>
              <a:sym typeface="Wingdings 3" pitchFamily="18" charset="2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24341" y="548680"/>
            <a:ext cx="892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Weiterer Verlauf im Jahr 2011</a:t>
            </a:r>
            <a:endParaRPr lang="de-DE" sz="28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algn="ctr"/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89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204788" y="5934075"/>
            <a:ext cx="440848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54550" y="5922963"/>
            <a:ext cx="44894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MRT (T1) 25.02.13 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KM aufnehmende Raumforderung am Boden des 4 Ventrikels</a:t>
            </a:r>
          </a:p>
          <a:p>
            <a:pPr>
              <a:defRPr/>
            </a:pPr>
            <a:endParaRPr lang="de-DE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44037" name="Picture 7" descr="E:\Users\User\Documents\Arbeitsordner nach 220112\Vorträge\Vortrag Mikrobio Mai 2013\MRTs Orlando V\Bild8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104900"/>
            <a:ext cx="3944937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8" descr="E:\Users\User\Documents\Arbeitsordner nach 220112\Vorträge\Vortrag Mikrobio Mai 2013\MRTs Orlando V\Bild10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069975"/>
            <a:ext cx="372745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204788" y="5934075"/>
            <a:ext cx="440848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MRT (T1) 25.02.2013 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Zyste im 4. Ventrikel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6372200" y="4149080"/>
            <a:ext cx="576064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14" y="1052736"/>
            <a:ext cx="8424936" cy="609600"/>
          </a:xfrm>
        </p:spPr>
        <p:txBody>
          <a:bodyPr/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charset="0"/>
              </a:rPr>
              <a:t>WHO Schätzung der Prävalenz von </a:t>
            </a:r>
            <a:b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charset="0"/>
              </a:rPr>
              <a:t>einigen Helminthen  (2015)</a:t>
            </a:r>
          </a:p>
        </p:txBody>
      </p:sp>
      <p:grpSp>
        <p:nvGrpSpPr>
          <p:cNvPr id="6147" name="Group 34"/>
          <p:cNvGrpSpPr>
            <a:grpSpLocks/>
          </p:cNvGrpSpPr>
          <p:nvPr/>
        </p:nvGrpSpPr>
        <p:grpSpPr bwMode="auto">
          <a:xfrm>
            <a:off x="914400" y="2438400"/>
            <a:ext cx="7451726" cy="3763964"/>
            <a:chOff x="576" y="1536"/>
            <a:chExt cx="4694" cy="2371"/>
          </a:xfrm>
        </p:grpSpPr>
        <p:sp>
          <p:nvSpPr>
            <p:cNvPr id="6148" name="Text Box 30"/>
            <p:cNvSpPr txBox="1">
              <a:spLocks noChangeArrowheads="1"/>
            </p:cNvSpPr>
            <p:nvPr/>
          </p:nvSpPr>
          <p:spPr bwMode="auto">
            <a:xfrm>
              <a:off x="576" y="1536"/>
              <a:ext cx="3487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57200" indent="-457200">
                <a:buFontTx/>
                <a:buAutoNum type="arabicPeriod"/>
              </a:pPr>
              <a:r>
                <a:rPr lang="de-DE" sz="2000" dirty="0" err="1">
                  <a:latin typeface="Calibri" panose="020F0502020204030204" pitchFamily="34" charset="0"/>
                </a:rPr>
                <a:t>Ascaris</a:t>
              </a:r>
              <a:r>
                <a:rPr lang="de-DE" sz="2000" dirty="0">
                  <a:latin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</a:rPr>
                <a:t>lumbricoides</a:t>
              </a:r>
              <a:r>
                <a:rPr lang="de-DE" sz="2000" dirty="0">
                  <a:latin typeface="Calibri" panose="020F0502020204030204" pitchFamily="34" charset="0"/>
                </a:rPr>
                <a:t>		</a:t>
              </a:r>
              <a:r>
                <a:rPr lang="en-US" sz="2000" dirty="0" smtClean="0"/>
                <a:t> </a:t>
              </a:r>
              <a:r>
                <a:rPr lang="en-US" sz="2000" dirty="0">
                  <a:latin typeface="Calibri" panose="020F0502020204030204" pitchFamily="34" charset="0"/>
                </a:rPr>
                <a:t>807-1,121</a:t>
              </a:r>
              <a:r>
                <a:rPr lang="de-DE" sz="2000" dirty="0" smtClean="0">
                  <a:latin typeface="Calibri" panose="020F0502020204030204" pitchFamily="34" charset="0"/>
                </a:rPr>
                <a:t> </a:t>
              </a:r>
              <a:r>
                <a:rPr lang="de-DE" sz="2000" dirty="0">
                  <a:latin typeface="Calibri" panose="020F0502020204030204" pitchFamily="34" charset="0"/>
                </a:rPr>
                <a:t>Mio.</a:t>
              </a:r>
            </a:p>
            <a:p>
              <a:pPr marL="457200" indent="-457200">
                <a:buFontTx/>
                <a:buAutoNum type="arabicPeriod"/>
              </a:pPr>
              <a:r>
                <a:rPr lang="de-DE" sz="2000" dirty="0">
                  <a:latin typeface="Calibri" panose="020F0502020204030204" pitchFamily="34" charset="0"/>
                </a:rPr>
                <a:t>Hakenwürmer		</a:t>
              </a:r>
              <a:r>
                <a:rPr lang="en-US" sz="2000" dirty="0">
                  <a:latin typeface="Calibri" panose="020F0502020204030204" pitchFamily="34" charset="0"/>
                </a:rPr>
                <a:t> 604-795</a:t>
              </a:r>
              <a:r>
                <a:rPr lang="de-DE" sz="2000" dirty="0" smtClean="0">
                  <a:latin typeface="Calibri" panose="020F0502020204030204" pitchFamily="34" charset="0"/>
                </a:rPr>
                <a:t> </a:t>
              </a:r>
              <a:r>
                <a:rPr lang="de-DE" sz="2000" dirty="0">
                  <a:latin typeface="Calibri" panose="020F0502020204030204" pitchFamily="34" charset="0"/>
                </a:rPr>
                <a:t>Mio.</a:t>
              </a:r>
            </a:p>
            <a:p>
              <a:pPr marL="457200" indent="-457200">
                <a:buFontTx/>
                <a:buAutoNum type="arabicPeriod"/>
              </a:pPr>
              <a:r>
                <a:rPr lang="de-DE" sz="2000" dirty="0" err="1">
                  <a:latin typeface="Calibri" panose="020F0502020204030204" pitchFamily="34" charset="0"/>
                </a:rPr>
                <a:t>Trichuris</a:t>
              </a:r>
              <a:r>
                <a:rPr lang="de-DE" sz="2000" dirty="0">
                  <a:latin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</a:rPr>
                <a:t>trichuria</a:t>
              </a:r>
              <a:r>
                <a:rPr lang="de-DE" sz="2000" dirty="0">
                  <a:latin typeface="Calibri" panose="020F0502020204030204" pitchFamily="34" charset="0"/>
                </a:rPr>
                <a:t>		</a:t>
              </a:r>
              <a:r>
                <a:rPr lang="en-US" sz="2000" dirty="0">
                  <a:latin typeface="Calibri" panose="020F0502020204030204" pitchFamily="34" charset="0"/>
                </a:rPr>
                <a:t> 576-740</a:t>
              </a:r>
              <a:r>
                <a:rPr lang="de-DE" sz="2000" dirty="0" smtClean="0">
                  <a:latin typeface="Calibri" panose="020F0502020204030204" pitchFamily="34" charset="0"/>
                </a:rPr>
                <a:t> </a:t>
              </a:r>
              <a:r>
                <a:rPr lang="de-DE" sz="2000" dirty="0">
                  <a:latin typeface="Calibri" panose="020F0502020204030204" pitchFamily="34" charset="0"/>
                </a:rPr>
                <a:t>Mio.</a:t>
              </a:r>
            </a:p>
            <a:p>
              <a:pPr marL="457200" indent="-457200">
                <a:buFontTx/>
                <a:buAutoNum type="arabicPeriod"/>
              </a:pPr>
              <a:r>
                <a:rPr lang="de-DE" sz="2000" dirty="0" err="1">
                  <a:latin typeface="Calibri" panose="020F0502020204030204" pitchFamily="34" charset="0"/>
                </a:rPr>
                <a:t>Schistosoma</a:t>
              </a:r>
              <a:r>
                <a:rPr lang="de-DE" sz="2000" dirty="0">
                  <a:latin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</a:rPr>
                <a:t>spp</a:t>
              </a:r>
              <a:r>
                <a:rPr lang="de-DE" sz="2000" dirty="0">
                  <a:latin typeface="Calibri" panose="020F0502020204030204" pitchFamily="34" charset="0"/>
                </a:rPr>
                <a:t>. 		   </a:t>
              </a:r>
              <a:r>
                <a:rPr lang="de-DE" sz="2000" dirty="0" smtClean="0">
                  <a:latin typeface="Calibri" panose="020F0502020204030204" pitchFamily="34" charset="0"/>
                </a:rPr>
                <a:t>250 </a:t>
              </a:r>
              <a:r>
                <a:rPr lang="de-DE" sz="2000" dirty="0">
                  <a:latin typeface="Calibri" panose="020F0502020204030204" pitchFamily="34" charset="0"/>
                </a:rPr>
                <a:t>Mio.</a:t>
              </a:r>
            </a:p>
            <a:p>
              <a:pPr marL="457200" indent="-457200">
                <a:buFontTx/>
                <a:buAutoNum type="arabicPeriod"/>
              </a:pPr>
              <a:r>
                <a:rPr lang="de-DE" sz="2000" dirty="0" err="1">
                  <a:latin typeface="Calibri" panose="020F0502020204030204" pitchFamily="34" charset="0"/>
                </a:rPr>
                <a:t>Strongyloides</a:t>
              </a:r>
              <a:r>
                <a:rPr lang="de-DE" sz="2000" dirty="0">
                  <a:latin typeface="Calibri" panose="020F0502020204030204" pitchFamily="34" charset="0"/>
                </a:rPr>
                <a:t> </a:t>
              </a:r>
              <a:r>
                <a:rPr lang="de-DE" sz="2000" dirty="0" err="1">
                  <a:latin typeface="Calibri" panose="020F0502020204030204" pitchFamily="34" charset="0"/>
                </a:rPr>
                <a:t>stercoralis</a:t>
              </a:r>
              <a:r>
                <a:rPr lang="de-DE" sz="2000" dirty="0">
                  <a:latin typeface="Calibri" panose="020F0502020204030204" pitchFamily="34" charset="0"/>
                </a:rPr>
                <a:t>	   100 Mio.</a:t>
              </a:r>
            </a:p>
            <a:p>
              <a:pPr marL="457200" indent="-457200"/>
              <a:endParaRPr lang="de-DE" sz="2000" dirty="0">
                <a:latin typeface="Calibri" panose="020F0502020204030204" pitchFamily="34" charset="0"/>
              </a:endParaRPr>
            </a:p>
            <a:p>
              <a:pPr marL="457200" indent="-457200"/>
              <a:endParaRPr lang="de-DE" sz="2000" dirty="0">
                <a:latin typeface="Calibri" panose="020F0502020204030204" pitchFamily="34" charset="0"/>
              </a:endParaRPr>
            </a:p>
          </p:txBody>
        </p:sp>
        <p:sp>
          <p:nvSpPr>
            <p:cNvPr id="6149" name="Text Box 31"/>
            <p:cNvSpPr txBox="1">
              <a:spLocks noChangeArrowheads="1"/>
            </p:cNvSpPr>
            <p:nvPr/>
          </p:nvSpPr>
          <p:spPr bwMode="auto">
            <a:xfrm>
              <a:off x="1163" y="2976"/>
              <a:ext cx="3533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 dirty="0" smtClean="0">
                  <a:latin typeface="Calibri" panose="020F0502020204030204" pitchFamily="34" charset="0"/>
                </a:rPr>
                <a:t>Mindestens 2 </a:t>
              </a:r>
              <a:r>
                <a:rPr lang="de-DE" sz="2000" dirty="0">
                  <a:latin typeface="Calibri" panose="020F0502020204030204" pitchFamily="34" charset="0"/>
                </a:rPr>
                <a:t>Mrd. </a:t>
              </a:r>
              <a:r>
                <a:rPr lang="de-DE" sz="2000" dirty="0" smtClean="0">
                  <a:latin typeface="Calibri" panose="020F0502020204030204" pitchFamily="34" charset="0"/>
                </a:rPr>
                <a:t>Menschen mit </a:t>
              </a:r>
              <a:r>
                <a:rPr lang="de-DE" sz="2000" dirty="0">
                  <a:latin typeface="Calibri" panose="020F0502020204030204" pitchFamily="34" charset="0"/>
                </a:rPr>
                <a:t>mindestens einem Geohelminthen  </a:t>
              </a:r>
              <a:r>
                <a:rPr lang="de-DE" sz="2000" dirty="0" smtClean="0">
                  <a:latin typeface="Calibri" panose="020F0502020204030204" pitchFamily="34" charset="0"/>
                </a:rPr>
                <a:t>infiziert  i.e</a:t>
              </a:r>
              <a:r>
                <a:rPr lang="de-DE" sz="2000" dirty="0">
                  <a:latin typeface="Calibri" panose="020F0502020204030204" pitchFamily="34" charset="0"/>
                </a:rPr>
                <a:t>. </a:t>
              </a:r>
              <a:r>
                <a:rPr lang="de-DE" sz="2000" dirty="0" smtClean="0">
                  <a:latin typeface="Calibri" panose="020F0502020204030204" pitchFamily="34" charset="0"/>
                </a:rPr>
                <a:t>30% </a:t>
              </a:r>
              <a:r>
                <a:rPr lang="de-DE" sz="2000" dirty="0">
                  <a:latin typeface="Calibri" panose="020F0502020204030204" pitchFamily="34" charset="0"/>
                </a:rPr>
                <a:t>der </a:t>
              </a:r>
              <a:r>
                <a:rPr lang="de-DE" sz="2000" dirty="0" smtClean="0">
                  <a:latin typeface="Calibri" panose="020F0502020204030204" pitchFamily="34" charset="0"/>
                </a:rPr>
                <a:t>Weltbevölkerung! </a:t>
              </a:r>
            </a:p>
            <a:p>
              <a:pPr algn="ctr">
                <a:spcBef>
                  <a:spcPct val="50000"/>
                </a:spcBef>
              </a:pPr>
              <a:r>
                <a:rPr lang="de-DE" sz="2000" b="1" dirty="0" smtClean="0">
                  <a:latin typeface="Calibri" panose="020F0502020204030204" pitchFamily="34" charset="0"/>
                </a:rPr>
                <a:t>18</a:t>
              </a:r>
              <a:r>
                <a:rPr lang="de-DE" sz="2000" b="1" dirty="0" smtClean="0">
                  <a:latin typeface="Calibri" panose="020F0502020204030204" pitchFamily="34" charset="0"/>
                </a:rPr>
                <a:t>.05.2018: 7,611 </a:t>
              </a:r>
              <a:r>
                <a:rPr lang="de-DE" sz="2000" b="1" dirty="0">
                  <a:latin typeface="Calibri" panose="020F0502020204030204" pitchFamily="34" charset="0"/>
                </a:rPr>
                <a:t>Mrd</a:t>
              </a:r>
              <a:r>
                <a:rPr lang="de-DE" sz="2000" dirty="0" smtClean="0"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6150" name="AutoShape 32"/>
            <p:cNvSpPr>
              <a:spLocks/>
            </p:cNvSpPr>
            <p:nvPr/>
          </p:nvSpPr>
          <p:spPr bwMode="auto">
            <a:xfrm>
              <a:off x="4074" y="1616"/>
              <a:ext cx="29" cy="534"/>
            </a:xfrm>
            <a:prstGeom prst="rightBracket">
              <a:avLst>
                <a:gd name="adj" fmla="val 7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Calibri" panose="020F0502020204030204" pitchFamily="34" charset="0"/>
              </a:endParaRPr>
            </a:p>
          </p:txBody>
        </p:sp>
        <p:sp>
          <p:nvSpPr>
            <p:cNvPr id="6151" name="Text Box 33"/>
            <p:cNvSpPr txBox="1">
              <a:spLocks noChangeArrowheads="1"/>
            </p:cNvSpPr>
            <p:nvPr/>
          </p:nvSpPr>
          <p:spPr bwMode="auto">
            <a:xfrm>
              <a:off x="4128" y="1722"/>
              <a:ext cx="114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 dirty="0">
                  <a:latin typeface="Calibri" panose="020F0502020204030204" pitchFamily="34" charset="0"/>
                </a:rPr>
                <a:t>Geohelminthen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8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12777"/>
            <a:ext cx="8496300" cy="1296144"/>
          </a:xfrm>
        </p:spPr>
        <p:txBody>
          <a:bodyPr/>
          <a:lstStyle/>
          <a:p>
            <a:pPr marL="660400" indent="-660400">
              <a:lnSpc>
                <a:spcPct val="80000"/>
              </a:lnSpc>
              <a:buFontTx/>
              <a:buNone/>
              <a:defRPr/>
            </a:pPr>
            <a:endParaRPr lang="de-DE" sz="1800" b="1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de-DE" sz="1800" dirty="0" smtClean="0">
                <a:latin typeface="Calibri" panose="020F0502020204030204" pitchFamily="34" charset="0"/>
                <a:cs typeface="Times New Roman" pitchFamily="18" charset="0"/>
              </a:rPr>
              <a:t>Subokzipitale Trepanation und Entfernung der Raumforderung</a:t>
            </a: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de-DE" sz="1800" dirty="0" smtClean="0">
                <a:latin typeface="Calibri" panose="020F0502020204030204" pitchFamily="34" charset="0"/>
                <a:cs typeface="Times New Roman" pitchFamily="18" charset="0"/>
              </a:rPr>
              <a:t>Histologie: razemöse Zyste</a:t>
            </a: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de-DE" sz="1800" dirty="0" smtClean="0">
                <a:latin typeface="Calibri" panose="020F0502020204030204" pitchFamily="34" charset="0"/>
                <a:cs typeface="Times New Roman" pitchFamily="18" charset="0"/>
              </a:rPr>
              <a:t>Liquor: 39 Zellen/</a:t>
            </a:r>
            <a:r>
              <a:rPr lang="de-DE" sz="1800" dirty="0" err="1" smtClean="0">
                <a:latin typeface="Calibri" panose="020F0502020204030204" pitchFamily="34" charset="0"/>
                <a:cs typeface="Times New Roman" pitchFamily="18" charset="0"/>
              </a:rPr>
              <a:t>ul</a:t>
            </a:r>
            <a:r>
              <a:rPr lang="de-DE" sz="1800" dirty="0" smtClean="0">
                <a:latin typeface="Calibri" panose="020F0502020204030204" pitchFamily="34" charset="0"/>
                <a:cs typeface="Times New Roman" pitchFamily="18" charset="0"/>
              </a:rPr>
              <a:t>, </a:t>
            </a:r>
            <a:r>
              <a:rPr lang="de-DE" sz="1800" dirty="0" err="1" smtClean="0">
                <a:latin typeface="Calibri" panose="020F0502020204030204" pitchFamily="34" charset="0"/>
                <a:cs typeface="Times New Roman" pitchFamily="18" charset="0"/>
              </a:rPr>
              <a:t>Eosinophilie</a:t>
            </a:r>
            <a:endParaRPr lang="de-DE" sz="18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de-DE" sz="1800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de-DE" sz="18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de-DE" sz="18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de-DE" altLang="ja-JP" sz="1800" dirty="0" smtClean="0">
              <a:latin typeface="Calibri" panose="020F0502020204030204" pitchFamily="34" charset="0"/>
              <a:ea typeface="MS PGothic" pitchFamily="34" charset="-128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None/>
              <a:defRPr/>
            </a:pPr>
            <a:endParaRPr lang="de-DE" sz="1800" dirty="0" smtClean="0">
              <a:latin typeface="Calibri" panose="020F0502020204030204" pitchFamily="34" charset="0"/>
              <a:sym typeface="Wingdings 3" pitchFamily="18" charset="2"/>
            </a:endParaRPr>
          </a:p>
        </p:txBody>
      </p:sp>
      <p:sp>
        <p:nvSpPr>
          <p:cNvPr id="4" name="Titel 3"/>
          <p:cNvSpPr txBox="1">
            <a:spLocks noGrp="1"/>
          </p:cNvSpPr>
          <p:nvPr>
            <p:ph type="title"/>
          </p:nvPr>
        </p:nvSpPr>
        <p:spPr>
          <a:xfrm>
            <a:off x="685800" y="704046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Weiterer Verlauf im Jahr 2013</a:t>
            </a:r>
            <a:endParaRPr lang="de-DE" sz="28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algn="ctr"/>
            <a:endParaRPr lang="de-DE" sz="2800" dirty="0"/>
          </a:p>
        </p:txBody>
      </p:sp>
      <p:sp>
        <p:nvSpPr>
          <p:cNvPr id="5" name="Titel 3"/>
          <p:cNvSpPr txBox="1">
            <a:spLocks/>
          </p:cNvSpPr>
          <p:nvPr/>
        </p:nvSpPr>
        <p:spPr bwMode="auto">
          <a:xfrm>
            <a:off x="539552" y="5326802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de-DE" sz="2800" b="1" kern="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Diagnose: </a:t>
            </a:r>
            <a:r>
              <a:rPr lang="de-DE" sz="2800" b="1" kern="0" dirty="0" err="1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Neurozystizerkose</a:t>
            </a:r>
            <a:r>
              <a:rPr lang="de-DE" sz="2800" b="1" kern="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Times New Roman" pitchFamily="18" charset="0"/>
              </a:rPr>
              <a:t> (NCC)</a:t>
            </a:r>
          </a:p>
          <a:p>
            <a:endParaRPr lang="de-DE" sz="2800" kern="0" dirty="0"/>
          </a:p>
        </p:txBody>
      </p:sp>
      <p:sp>
        <p:nvSpPr>
          <p:cNvPr id="3" name="Textfeld 2"/>
          <p:cNvSpPr txBox="1"/>
          <p:nvPr/>
        </p:nvSpPr>
        <p:spPr>
          <a:xfrm>
            <a:off x="323528" y="3284984"/>
            <a:ext cx="7488832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Serologie (über CDC Atlanta): </a:t>
            </a:r>
          </a:p>
          <a:p>
            <a:pPr>
              <a:lnSpc>
                <a:spcPct val="80000"/>
              </a:lnSpc>
              <a:defRPr/>
            </a:pP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	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LLGP-EITB 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und 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rT24-Westernblot 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in Serum und Liquor positiv, </a:t>
            </a:r>
            <a:endParaRPr lang="de-DE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	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rES33: detektiert </a:t>
            </a:r>
            <a:r>
              <a:rPr lang="de-DE" dirty="0" err="1" smtClean="0">
                <a:latin typeface="Calibri" panose="020F0502020204030204" pitchFamily="34" charset="0"/>
                <a:cs typeface="Times New Roman" pitchFamily="18" charset="0"/>
              </a:rPr>
              <a:t>Taeniasis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 war 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im Serum negativ, </a:t>
            </a:r>
            <a:endParaRPr lang="de-DE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defRPr/>
            </a:pP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	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Antigen-ELISA 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in Serum positiv 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und 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im Liquor 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negativ</a:t>
            </a:r>
          </a:p>
          <a:p>
            <a:pPr>
              <a:lnSpc>
                <a:spcPct val="80000"/>
              </a:lnSpc>
              <a:defRPr/>
            </a:pPr>
            <a:endParaRPr lang="de-DE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Serologie 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(Uni Bonn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): </a:t>
            </a:r>
            <a:endParaRPr lang="de-DE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	</a:t>
            </a:r>
            <a:r>
              <a:rPr lang="de-DE" dirty="0" err="1" smtClean="0">
                <a:latin typeface="Calibri" panose="020F0502020204030204" pitchFamily="34" charset="0"/>
                <a:cs typeface="Times New Roman" pitchFamily="18" charset="0"/>
              </a:rPr>
              <a:t>Zystizerkose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Times New Roman" pitchFamily="18" charset="0"/>
              </a:rPr>
              <a:t>Immunoblot</a:t>
            </a: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 positiv im Liquor 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und im Serum</a:t>
            </a:r>
          </a:p>
          <a:p>
            <a:pPr lvl="1">
              <a:lnSpc>
                <a:spcPct val="80000"/>
              </a:lnSpc>
              <a:defRPr/>
            </a:pPr>
            <a:r>
              <a:rPr lang="de-DE" dirty="0">
                <a:latin typeface="Calibri" panose="020F0502020204030204" pitchFamily="34" charset="0"/>
                <a:cs typeface="Times New Roman" pitchFamily="18" charset="0"/>
              </a:rPr>
              <a:t>	</a:t>
            </a:r>
            <a:r>
              <a:rPr lang="de-DE" dirty="0" smtClean="0">
                <a:latin typeface="Calibri" panose="020F0502020204030204" pitchFamily="34" charset="0"/>
                <a:cs typeface="Times New Roman" pitchFamily="18" charset="0"/>
              </a:rPr>
              <a:t>grenzwertig</a:t>
            </a:r>
            <a:endParaRPr lang="de-DE" dirty="0">
              <a:latin typeface="Calibri" panose="020F0502020204030204" pitchFamily="34" charset="0"/>
              <a:cs typeface="Times New Roman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9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/>
          <a:lstStyle/>
          <a:p>
            <a:pPr>
              <a:defRPr/>
            </a:pPr>
            <a:r>
              <a:rPr lang="de-DE" sz="2800" b="1" dirty="0" smtClean="0">
                <a:solidFill>
                  <a:srgbClr val="002060"/>
                </a:solidFill>
                <a:latin typeface="+mn-lt"/>
                <a:cs typeface="Times New Roman" pitchFamily="18" charset="0"/>
              </a:rPr>
              <a:t>Diagnostik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496300" cy="5256213"/>
          </a:xfrm>
        </p:spPr>
        <p:txBody>
          <a:bodyPr/>
          <a:lstStyle/>
          <a:p>
            <a:pPr marL="660400" indent="-660400">
              <a:lnSpc>
                <a:spcPct val="80000"/>
              </a:lnSpc>
              <a:buFontTx/>
              <a:buNone/>
              <a:defRPr/>
            </a:pPr>
            <a:endParaRPr lang="de-DE" sz="2800" b="1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de-DE" sz="2800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de-DE" altLang="ja-JP" sz="2800" dirty="0" smtClean="0">
              <a:solidFill>
                <a:schemeClr val="accent6">
                  <a:lumMod val="50000"/>
                </a:schemeClr>
              </a:solidFill>
              <a:ea typeface="MS PGothic" pitchFamily="34" charset="-128"/>
              <a:cs typeface="Times New Roman" pitchFamily="18" charset="0"/>
            </a:endParaRPr>
          </a:p>
          <a:p>
            <a:pPr marL="660400" indent="-660400">
              <a:lnSpc>
                <a:spcPct val="80000"/>
              </a:lnSpc>
              <a:buFont typeface="Wingdings" pitchFamily="2" charset="2"/>
              <a:buNone/>
              <a:defRPr/>
            </a:pPr>
            <a:endParaRPr lang="de-DE" sz="2800" dirty="0" smtClean="0">
              <a:sym typeface="Wingdings 3" pitchFamily="18" charset="2"/>
            </a:endParaRPr>
          </a:p>
        </p:txBody>
      </p:sp>
      <p:pic>
        <p:nvPicPr>
          <p:cNvPr id="46084" name="Picture 4" descr="E:\Users\User\Documents\Arbeitsordner nach 220112\Rechts der Isar\Sven Popert und andere Anfragen\Poppert Orlando\Westernblot-Streifen NCC-Patient TUM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446213"/>
            <a:ext cx="1152525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feld 1"/>
          <p:cNvSpPr txBox="1">
            <a:spLocks noChangeArrowheads="1"/>
          </p:cNvSpPr>
          <p:nvPr/>
        </p:nvSpPr>
        <p:spPr bwMode="auto">
          <a:xfrm>
            <a:off x="804863" y="2565400"/>
            <a:ext cx="1924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latin typeface="+mn-lt"/>
                <a:cs typeface="Times New Roman" pitchFamily="18" charset="0"/>
              </a:rPr>
              <a:t>EITB Serum</a:t>
            </a:r>
          </a:p>
        </p:txBody>
      </p:sp>
      <p:sp>
        <p:nvSpPr>
          <p:cNvPr id="46086" name="Textfeld 5"/>
          <p:cNvSpPr txBox="1">
            <a:spLocks noChangeArrowheads="1"/>
          </p:cNvSpPr>
          <p:nvPr/>
        </p:nvSpPr>
        <p:spPr bwMode="auto">
          <a:xfrm>
            <a:off x="793750" y="3948113"/>
            <a:ext cx="1924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latin typeface="+mn-lt"/>
                <a:cs typeface="Times New Roman" pitchFamily="18" charset="0"/>
              </a:rPr>
              <a:t>EITB Liquor</a:t>
            </a:r>
          </a:p>
        </p:txBody>
      </p:sp>
      <p:sp>
        <p:nvSpPr>
          <p:cNvPr id="46087" name="Textfeld 6"/>
          <p:cNvSpPr txBox="1">
            <a:spLocks noChangeArrowheads="1"/>
          </p:cNvSpPr>
          <p:nvPr/>
        </p:nvSpPr>
        <p:spPr bwMode="auto">
          <a:xfrm>
            <a:off x="5748213" y="2565400"/>
            <a:ext cx="3216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 dirty="0">
                <a:latin typeface="+mn-lt"/>
                <a:cs typeface="Times New Roman" pitchFamily="18" charset="0"/>
              </a:rPr>
              <a:t>rT24/rES33 Blot-Serum </a:t>
            </a:r>
          </a:p>
        </p:txBody>
      </p:sp>
      <p:sp>
        <p:nvSpPr>
          <p:cNvPr id="46088" name="Textfeld 7"/>
          <p:cNvSpPr txBox="1">
            <a:spLocks noChangeArrowheads="1"/>
          </p:cNvSpPr>
          <p:nvPr/>
        </p:nvSpPr>
        <p:spPr bwMode="auto">
          <a:xfrm>
            <a:off x="6032500" y="3949700"/>
            <a:ext cx="23336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latin typeface="+mn-lt"/>
                <a:cs typeface="Times New Roman" pitchFamily="18" charset="0"/>
              </a:rPr>
              <a:t>rT24 Blot-Liquor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2620963" y="3027363"/>
            <a:ext cx="1374775" cy="561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636838" y="3949700"/>
            <a:ext cx="1689100" cy="4587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4692650" y="3201917"/>
            <a:ext cx="1119188" cy="561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4967288" y="4178300"/>
            <a:ext cx="1065212" cy="2301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371600"/>
            <a:ext cx="8050213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3276600" y="333375"/>
            <a:ext cx="2529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3200" b="1" dirty="0">
                <a:solidFill>
                  <a:srgbClr val="000066"/>
                </a:solidFill>
                <a:latin typeface="Calibri" panose="020F0502020204030204" pitchFamily="34" charset="0"/>
              </a:rPr>
              <a:t>Echinokokken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990600" y="5005388"/>
            <a:ext cx="6078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i="1">
                <a:latin typeface="Calibri" panose="020F0502020204030204" pitchFamily="34" charset="0"/>
              </a:rPr>
              <a:t>E. multilocularis 				E. granulosus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691680" y="1196752"/>
            <a:ext cx="589706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b="1" i="1" dirty="0">
                <a:latin typeface="Calibri" panose="020F0502020204030204" pitchFamily="34" charset="0"/>
              </a:rPr>
              <a:t>E. </a:t>
            </a:r>
            <a:r>
              <a:rPr lang="de-DE" sz="2400" b="1" i="1" dirty="0" err="1">
                <a:latin typeface="Calibri" panose="020F0502020204030204" pitchFamily="34" charset="0"/>
              </a:rPr>
              <a:t>granulosus</a:t>
            </a:r>
            <a:r>
              <a:rPr lang="de-DE" sz="2400" b="1" dirty="0">
                <a:latin typeface="Calibri" panose="020F0502020204030204" pitchFamily="34" charset="0"/>
              </a:rPr>
              <a:t> (Hundebandwurm): </a:t>
            </a:r>
          </a:p>
          <a:p>
            <a:pPr eaLnBrk="1" hangingPunct="1"/>
            <a:endParaRPr lang="de-DE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400" b="1" dirty="0">
                <a:latin typeface="Calibri" panose="020F0502020204030204" pitchFamily="34" charset="0"/>
              </a:rPr>
              <a:t>	Erreger der </a:t>
            </a:r>
            <a:r>
              <a:rPr lang="de-DE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zystischen Echinokokkose</a:t>
            </a:r>
          </a:p>
          <a:p>
            <a:pPr eaLnBrk="1" hangingPunct="1"/>
            <a:endParaRPr lang="de-DE" sz="24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/>
            <a:endParaRPr lang="de-DE" sz="24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/>
            <a:endParaRPr lang="de-DE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400" b="1" i="1" dirty="0">
                <a:latin typeface="Calibri" panose="020F0502020204030204" pitchFamily="34" charset="0"/>
              </a:rPr>
              <a:t>E. </a:t>
            </a:r>
            <a:r>
              <a:rPr lang="de-DE" sz="2400" b="1" i="1" dirty="0" err="1">
                <a:latin typeface="Calibri" panose="020F0502020204030204" pitchFamily="34" charset="0"/>
              </a:rPr>
              <a:t>multilocularis</a:t>
            </a:r>
            <a:r>
              <a:rPr lang="de-DE" sz="2400" b="1" dirty="0">
                <a:latin typeface="Calibri" panose="020F0502020204030204" pitchFamily="34" charset="0"/>
              </a:rPr>
              <a:t> (Fuchsbandwurm): </a:t>
            </a:r>
          </a:p>
          <a:p>
            <a:pPr eaLnBrk="1" hangingPunct="1"/>
            <a:endParaRPr lang="de-DE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400" b="1" dirty="0">
                <a:latin typeface="Calibri" panose="020F0502020204030204" pitchFamily="34" charset="0"/>
              </a:rPr>
              <a:t>	Erreger der </a:t>
            </a:r>
            <a:r>
              <a:rPr lang="de-DE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alveolären Echinokokkose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28800"/>
            <a:ext cx="7581900" cy="389572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115616" y="476672"/>
            <a:ext cx="71188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32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Weltweite Verbreitung von E. </a:t>
            </a:r>
            <a:r>
              <a:rPr lang="de-DE" sz="32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granulosus</a:t>
            </a:r>
            <a:endParaRPr lang="de-DE" sz="32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170013" y="457200"/>
            <a:ext cx="280397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Hundebandwurm</a:t>
            </a:r>
          </a:p>
          <a:p>
            <a:pPr algn="ctr" eaLnBrk="1" hangingPunct="1"/>
            <a:r>
              <a:rPr lang="de-DE" b="1" dirty="0" err="1" smtClean="0">
                <a:latin typeface="Calibri" panose="020F0502020204030204" pitchFamily="34" charset="0"/>
              </a:rPr>
              <a:t>Echinococcus</a:t>
            </a:r>
            <a:r>
              <a:rPr lang="de-DE" b="1" dirty="0" smtClean="0">
                <a:latin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</a:rPr>
              <a:t>granulosus</a:t>
            </a:r>
            <a:endParaRPr lang="de-DE" b="1" dirty="0">
              <a:latin typeface="Calibri" panose="020F0502020204030204" pitchFamily="34" charset="0"/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2200275" y="3962400"/>
            <a:ext cx="48073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>
                <a:latin typeface="Calibri" panose="020F0502020204030204" pitchFamily="34" charset="0"/>
              </a:rPr>
              <a:t>Endwirt</a:t>
            </a:r>
            <a:r>
              <a:rPr lang="de-DE">
                <a:latin typeface="Calibri" panose="020F0502020204030204" pitchFamily="34" charset="0"/>
              </a:rPr>
              <a:t>: 	Hund (Wolf, Dingo, Schakal)</a:t>
            </a:r>
          </a:p>
          <a:p>
            <a:pPr eaLnBrk="1" hangingPunct="1"/>
            <a:endParaRPr lang="de-DE">
              <a:latin typeface="Calibri" panose="020F0502020204030204" pitchFamily="34" charset="0"/>
            </a:endParaRPr>
          </a:p>
          <a:p>
            <a:pPr eaLnBrk="1" hangingPunct="1"/>
            <a:r>
              <a:rPr lang="de-DE" b="1">
                <a:latin typeface="Calibri" panose="020F0502020204030204" pitchFamily="34" charset="0"/>
              </a:rPr>
              <a:t>Zwischenwirt</a:t>
            </a:r>
            <a:r>
              <a:rPr lang="de-DE">
                <a:latin typeface="Calibri" panose="020F0502020204030204" pitchFamily="34" charset="0"/>
              </a:rPr>
              <a:t>: 	Schaf (Schwein, Pferd, Kamel)</a:t>
            </a:r>
          </a:p>
          <a:p>
            <a:pPr eaLnBrk="1" hangingPunct="1"/>
            <a:endParaRPr lang="de-DE">
              <a:latin typeface="Calibri" panose="020F0502020204030204" pitchFamily="34" charset="0"/>
            </a:endParaRPr>
          </a:p>
          <a:p>
            <a:pPr eaLnBrk="1" hangingPunct="1"/>
            <a:r>
              <a:rPr lang="de-DE" b="1">
                <a:latin typeface="Calibri" panose="020F0502020204030204" pitchFamily="34" charset="0"/>
              </a:rPr>
              <a:t>Fehlwirt</a:t>
            </a:r>
            <a:r>
              <a:rPr lang="de-DE">
                <a:latin typeface="Calibri" panose="020F0502020204030204" pitchFamily="34" charset="0"/>
              </a:rPr>
              <a:t>: 	Mensch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447800" y="1905000"/>
            <a:ext cx="3511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latin typeface="Calibri" panose="020F0502020204030204" pitchFamily="34" charset="0"/>
              </a:rPr>
              <a:t>Endwirt:		adulte Würmer</a:t>
            </a:r>
          </a:p>
          <a:p>
            <a:pPr eaLnBrk="1" hangingPunct="1"/>
            <a:r>
              <a:rPr lang="de-DE">
                <a:latin typeface="Calibri" panose="020F0502020204030204" pitchFamily="34" charset="0"/>
              </a:rPr>
              <a:t>Zwischenwirt:	Larvenstadien</a:t>
            </a:r>
          </a:p>
          <a:p>
            <a:pPr eaLnBrk="1" hangingPunct="1"/>
            <a:r>
              <a:rPr lang="de-DE">
                <a:latin typeface="Calibri" panose="020F0502020204030204" pitchFamily="34" charset="0"/>
              </a:rPr>
              <a:t>Fehlwirt:		Sackgasse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/>
          <p:cNvSpPr txBox="1">
            <a:spLocks noChangeArrowheads="1"/>
          </p:cNvSpPr>
          <p:nvPr/>
        </p:nvSpPr>
        <p:spPr bwMode="auto">
          <a:xfrm>
            <a:off x="3276600" y="260350"/>
            <a:ext cx="1869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b="1">
                <a:solidFill>
                  <a:srgbClr val="000066"/>
                </a:solidFill>
                <a:latin typeface="Calibri" panose="020F0502020204030204" pitchFamily="34" charset="0"/>
              </a:rPr>
              <a:t>E. granulosus</a:t>
            </a:r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663575" y="17208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663575" y="1196752"/>
            <a:ext cx="764337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Hauptverbreitung Mittel- und Südamerika, Mittelmeerländer, mittlerer Osten,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Afrika, Russland, China</a:t>
            </a:r>
            <a:endParaRPr lang="de-DE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endParaRPr lang="de-DE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• Jährliche Inzidenz (Daten publiziert 1996; pro 100 000)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	Griechenland			  13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	Argentinien (manche Provinzen)	143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	</a:t>
            </a:r>
            <a:r>
              <a:rPr lang="de-DE" dirty="0" err="1">
                <a:latin typeface="Calibri" panose="020F0502020204030204" pitchFamily="34" charset="0"/>
                <a:cs typeface="Arial" charset="0"/>
              </a:rPr>
              <a:t>Hinjang</a:t>
            </a:r>
            <a:r>
              <a:rPr lang="de-DE" dirty="0">
                <a:latin typeface="Calibri" panose="020F0502020204030204" pitchFamily="34" charset="0"/>
                <a:cs typeface="Arial" charset="0"/>
              </a:rPr>
              <a:t>/China			197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  <a:cs typeface="Arial" charset="0"/>
              </a:rPr>
              <a:t>	</a:t>
            </a:r>
            <a:r>
              <a:rPr lang="de-DE" dirty="0" err="1">
                <a:latin typeface="Calibri" panose="020F0502020204030204" pitchFamily="34" charset="0"/>
                <a:cs typeface="Arial" charset="0"/>
              </a:rPr>
              <a:t>Turkana</a:t>
            </a:r>
            <a:r>
              <a:rPr lang="de-DE" dirty="0">
                <a:latin typeface="Calibri" panose="020F0502020204030204" pitchFamily="34" charset="0"/>
                <a:cs typeface="Arial" charset="0"/>
              </a:rPr>
              <a:t>/Kenia			220</a:t>
            </a:r>
          </a:p>
        </p:txBody>
      </p:sp>
      <p:pic>
        <p:nvPicPr>
          <p:cNvPr id="5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30" y="3922165"/>
            <a:ext cx="3609640" cy="259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1403350" y="620713"/>
            <a:ext cx="54137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000" b="1">
                <a:solidFill>
                  <a:srgbClr val="000066"/>
                </a:solidFill>
                <a:latin typeface="Calibri" panose="020F0502020204030204" pitchFamily="34" charset="0"/>
              </a:rPr>
              <a:t>Inzidenz  E. granulosus (menschliche Infektionen)</a:t>
            </a:r>
          </a:p>
        </p:txBody>
      </p:sp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116012" y="1412875"/>
            <a:ext cx="777646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Deutschland: 		praktisch ausgerottet (nur </a:t>
            </a:r>
            <a:r>
              <a:rPr lang="de-DE" dirty="0" smtClean="0">
                <a:latin typeface="Calibri" panose="020F0502020204030204" pitchFamily="34" charset="0"/>
              </a:rPr>
              <a:t>importierte Fälle</a:t>
            </a:r>
            <a:r>
              <a:rPr lang="de-DE" dirty="0">
                <a:latin typeface="Calibri" panose="020F0502020204030204" pitchFamily="34" charset="0"/>
              </a:rPr>
              <a:t>, s.u.)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Mittelmeerraum:		1 – 10/100 000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Südamerika, Asien:	40 – 50/100 000</a:t>
            </a:r>
          </a:p>
        </p:txBody>
      </p:sp>
      <p:pic>
        <p:nvPicPr>
          <p:cNvPr id="4710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73463"/>
            <a:ext cx="5905500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4356100" y="6237288"/>
            <a:ext cx="34987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400">
                <a:latin typeface="Calibri" panose="020F0502020204030204" pitchFamily="34" charset="0"/>
              </a:rPr>
              <a:t>Quelle: RKI, Epidemiologisches Bulletin 38/05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6713"/>
            <a:ext cx="8610600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839200" cy="567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82600" y="541338"/>
            <a:ext cx="8128000" cy="609600"/>
          </a:xfrm>
        </p:spPr>
        <p:txBody>
          <a:bodyPr/>
          <a:lstStyle/>
          <a:p>
            <a:pPr eaLnBrk="1" hangingPunct="1"/>
            <a:r>
              <a:rPr lang="de-DE" alt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Helminthen und ihre zugehörigen Krankheitsbilder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90600" y="1628800"/>
            <a:ext cx="4064000" cy="485313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de-DE" sz="1600" dirty="0" smtClean="0">
                <a:latin typeface="Calibri" panose="020F0502020204030204" pitchFamily="34" charset="0"/>
              </a:rPr>
              <a:t>Nematoden</a:t>
            </a: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Ascaris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lumbricoides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Enterobius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vermicularis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Trichinella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spiralis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Ancylostoma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doudenale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/</a:t>
            </a: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Necator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am.</a:t>
            </a: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Filarien</a:t>
            </a:r>
            <a:r>
              <a:rPr lang="de-DE" altLang="de-DE" sz="1600" dirty="0" smtClean="0">
                <a:latin typeface="Calibri" panose="020F0502020204030204" pitchFamily="34" charset="0"/>
              </a:rPr>
              <a:t> (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Onchocerca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volv</a:t>
            </a:r>
            <a:r>
              <a:rPr lang="de-DE" altLang="de-DE" sz="1600" dirty="0" smtClean="0">
                <a:latin typeface="Calibri" panose="020F0502020204030204" pitchFamily="34" charset="0"/>
              </a:rPr>
              <a:t>.,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Loa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loa</a:t>
            </a:r>
            <a:r>
              <a:rPr lang="de-DE" altLang="de-DE" sz="1600" dirty="0" smtClean="0">
                <a:latin typeface="Calibri" panose="020F0502020204030204" pitchFamily="34" charset="0"/>
              </a:rPr>
              <a:t>,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Wuchereria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bancrofti</a:t>
            </a:r>
            <a:r>
              <a:rPr lang="de-DE" altLang="de-DE" sz="1600" dirty="0" smtClean="0"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de-DE" altLang="de-DE" sz="16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e-DE" altLang="de-DE" sz="1600" dirty="0" err="1">
                <a:latin typeface="Calibri" panose="020F0502020204030204" pitchFamily="34" charset="0"/>
              </a:rPr>
              <a:t>C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estoden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Echinococcus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spp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Taenia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spp</a:t>
            </a:r>
            <a:r>
              <a:rPr lang="de-DE" altLang="de-DE" sz="1600" dirty="0" smtClean="0">
                <a:latin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de-DE" altLang="de-DE" sz="16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e-DE" altLang="de-DE" sz="1600" dirty="0" smtClean="0">
                <a:latin typeface="Calibri" panose="020F0502020204030204" pitchFamily="34" charset="0"/>
              </a:rPr>
              <a:t>Trematoden</a:t>
            </a: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Schistosoma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spp</a:t>
            </a:r>
            <a:r>
              <a:rPr lang="de-DE" altLang="de-DE" sz="1600" dirty="0" smtClean="0"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Fasciola</a:t>
            </a:r>
            <a:r>
              <a:rPr lang="de-DE" alt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hepatica</a:t>
            </a:r>
            <a:endParaRPr lang="de-DE" altLang="de-DE" sz="16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Fasciolopsis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buski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Clonorchis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sinensis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de-DE" altLang="de-DE" sz="1600" dirty="0" err="1" smtClean="0">
                <a:latin typeface="Calibri" panose="020F0502020204030204" pitchFamily="34" charset="0"/>
              </a:rPr>
              <a:t>Paragonimus</a:t>
            </a:r>
            <a:r>
              <a:rPr lang="de-DE" altLang="de-DE" sz="1600" dirty="0" smtClean="0">
                <a:latin typeface="Calibri" panose="020F0502020204030204" pitchFamily="34" charset="0"/>
              </a:rPr>
              <a:t> </a:t>
            </a:r>
            <a:r>
              <a:rPr lang="de-DE" altLang="de-DE" sz="1600" dirty="0" err="1" smtClean="0">
                <a:latin typeface="Calibri" panose="020F0502020204030204" pitchFamily="34" charset="0"/>
              </a:rPr>
              <a:t>westermanii</a:t>
            </a: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de-DE" altLang="de-DE" sz="16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de-DE" altLang="de-DE" sz="1600" dirty="0" smtClean="0">
              <a:latin typeface="Calibri" panose="020F0502020204030204" pitchFamily="34" charset="0"/>
            </a:endParaRPr>
          </a:p>
        </p:txBody>
      </p:sp>
      <p:grpSp>
        <p:nvGrpSpPr>
          <p:cNvPr id="17412" name="Group 1037"/>
          <p:cNvGrpSpPr>
            <a:grpSpLocks/>
          </p:cNvGrpSpPr>
          <p:nvPr/>
        </p:nvGrpSpPr>
        <p:grpSpPr bwMode="auto">
          <a:xfrm>
            <a:off x="5257800" y="1871662"/>
            <a:ext cx="3352800" cy="4581674"/>
            <a:chOff x="3312" y="1275"/>
            <a:chExt cx="2112" cy="2670"/>
          </a:xfrm>
        </p:grpSpPr>
        <p:sp>
          <p:nvSpPr>
            <p:cNvPr id="17418" name="Text Box 1028"/>
            <p:cNvSpPr txBox="1">
              <a:spLocks noChangeArrowheads="1"/>
            </p:cNvSpPr>
            <p:nvPr/>
          </p:nvSpPr>
          <p:spPr bwMode="auto">
            <a:xfrm>
              <a:off x="3312" y="1275"/>
              <a:ext cx="2112" cy="84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Spulwurm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Madenwurm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Trichinose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Hakenwurm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Flußblindheit</a:t>
              </a:r>
              <a:r>
                <a:rPr lang="de-DE" altLang="de-DE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, </a:t>
              </a:r>
              <a:r>
                <a:rPr lang="de-DE" altLang="de-DE" sz="1400" dirty="0" err="1">
                  <a:solidFill>
                    <a:schemeClr val="bg1"/>
                  </a:solidFill>
                  <a:latin typeface="Calibri" panose="020F0502020204030204" pitchFamily="34" charset="0"/>
                </a:rPr>
                <a:t>Loiasis</a:t>
              </a:r>
              <a:r>
                <a:rPr lang="de-DE" altLang="de-DE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, Elephantiasis</a:t>
              </a:r>
            </a:p>
          </p:txBody>
        </p:sp>
        <p:sp>
          <p:nvSpPr>
            <p:cNvPr id="17419" name="Text Box 1029"/>
            <p:cNvSpPr txBox="1">
              <a:spLocks noChangeArrowheads="1"/>
            </p:cNvSpPr>
            <p:nvPr/>
          </p:nvSpPr>
          <p:spPr bwMode="auto">
            <a:xfrm>
              <a:off x="3312" y="2328"/>
              <a:ext cx="2112" cy="65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Zystische und Alveoläre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Echinokokkose (Fuchs- und Hundbandwurm)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Schweine- und Rinderbandwurm</a:t>
              </a:r>
            </a:p>
          </p:txBody>
        </p:sp>
        <p:sp>
          <p:nvSpPr>
            <p:cNvPr id="17420" name="Text Box 1030"/>
            <p:cNvSpPr txBox="1">
              <a:spLocks noChangeArrowheads="1"/>
            </p:cNvSpPr>
            <p:nvPr/>
          </p:nvSpPr>
          <p:spPr bwMode="auto">
            <a:xfrm>
              <a:off x="3312" y="3100"/>
              <a:ext cx="2112" cy="84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Bilharziose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Großer Leberegel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Großer Darmegel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Katzenleberegel</a:t>
              </a:r>
            </a:p>
            <a:p>
              <a:pPr lvl="1" algn="l" eaLnBrk="1" hangingPunct="1">
                <a:spcBef>
                  <a:spcPct val="20000"/>
                </a:spcBef>
              </a:pPr>
              <a:r>
                <a:rPr lang="de-DE" altLang="de-DE" sz="1400">
                  <a:solidFill>
                    <a:schemeClr val="bg1"/>
                  </a:solidFill>
                  <a:latin typeface="Calibri" panose="020F0502020204030204" pitchFamily="34" charset="0"/>
                </a:rPr>
                <a:t>Lungenegel</a:t>
              </a:r>
            </a:p>
          </p:txBody>
        </p:sp>
      </p:grpSp>
      <p:grpSp>
        <p:nvGrpSpPr>
          <p:cNvPr id="17413" name="Group 1036"/>
          <p:cNvGrpSpPr>
            <a:grpSpLocks/>
          </p:cNvGrpSpPr>
          <p:nvPr/>
        </p:nvGrpSpPr>
        <p:grpSpPr bwMode="auto">
          <a:xfrm>
            <a:off x="34925" y="1600200"/>
            <a:ext cx="1031875" cy="4419600"/>
            <a:chOff x="22" y="1104"/>
            <a:chExt cx="650" cy="2784"/>
          </a:xfrm>
        </p:grpSpPr>
        <p:sp>
          <p:nvSpPr>
            <p:cNvPr id="17414" name="AutoShape 1031"/>
            <p:cNvSpPr>
              <a:spLocks/>
            </p:cNvSpPr>
            <p:nvPr/>
          </p:nvSpPr>
          <p:spPr bwMode="auto">
            <a:xfrm>
              <a:off x="624" y="1104"/>
              <a:ext cx="48" cy="1056"/>
            </a:xfrm>
            <a:prstGeom prst="leftBracket">
              <a:avLst>
                <a:gd name="adj" fmla="val 183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endParaRPr lang="de-DE" altLang="de-DE">
                <a:latin typeface="Calibri" panose="020F0502020204030204" pitchFamily="34" charset="0"/>
              </a:endParaRPr>
            </a:p>
          </p:txBody>
        </p:sp>
        <p:sp>
          <p:nvSpPr>
            <p:cNvPr id="17415" name="AutoShape 1032"/>
            <p:cNvSpPr>
              <a:spLocks/>
            </p:cNvSpPr>
            <p:nvPr/>
          </p:nvSpPr>
          <p:spPr bwMode="auto">
            <a:xfrm>
              <a:off x="624" y="2304"/>
              <a:ext cx="48" cy="1584"/>
            </a:xfrm>
            <a:prstGeom prst="leftBracket">
              <a:avLst>
                <a:gd name="adj" fmla="val 27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endParaRPr lang="de-DE" altLang="de-DE">
                <a:latin typeface="Calibri" panose="020F0502020204030204" pitchFamily="34" charset="0"/>
              </a:endParaRPr>
            </a:p>
          </p:txBody>
        </p:sp>
        <p:sp>
          <p:nvSpPr>
            <p:cNvPr id="17416" name="Text Box 1033"/>
            <p:cNvSpPr txBox="1">
              <a:spLocks noChangeArrowheads="1"/>
            </p:cNvSpPr>
            <p:nvPr/>
          </p:nvSpPr>
          <p:spPr bwMode="auto">
            <a:xfrm>
              <a:off x="22" y="1324"/>
              <a:ext cx="5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algn="ctr"/>
              <a:r>
                <a:rPr lang="de-DE" altLang="de-DE" b="1" i="1">
                  <a:latin typeface="Calibri" panose="020F0502020204030204" pitchFamily="34" charset="0"/>
                </a:rPr>
                <a:t>Rund-</a:t>
              </a:r>
            </a:p>
            <a:p>
              <a:pPr algn="ctr"/>
              <a:r>
                <a:rPr lang="de-DE" altLang="de-DE" b="1" i="1">
                  <a:latin typeface="Calibri" panose="020F0502020204030204" pitchFamily="34" charset="0"/>
                </a:rPr>
                <a:t>würmer</a:t>
              </a:r>
            </a:p>
          </p:txBody>
        </p:sp>
        <p:sp>
          <p:nvSpPr>
            <p:cNvPr id="17417" name="Text Box 1034"/>
            <p:cNvSpPr txBox="1">
              <a:spLocks noChangeArrowheads="1"/>
            </p:cNvSpPr>
            <p:nvPr/>
          </p:nvSpPr>
          <p:spPr bwMode="auto">
            <a:xfrm>
              <a:off x="22" y="2860"/>
              <a:ext cx="5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ymbol" panose="05050102010706020507" pitchFamily="18" charset="2"/>
                </a:defRPr>
              </a:lvl9pPr>
            </a:lstStyle>
            <a:p>
              <a:pPr algn="ctr"/>
              <a:r>
                <a:rPr lang="de-DE" altLang="de-DE" b="1" i="1">
                  <a:latin typeface="Calibri" panose="020F0502020204030204" pitchFamily="34" charset="0"/>
                </a:rPr>
                <a:t>Platt-</a:t>
              </a:r>
            </a:p>
            <a:p>
              <a:pPr algn="ctr"/>
              <a:r>
                <a:rPr lang="de-DE" altLang="de-DE" b="1" i="1">
                  <a:latin typeface="Calibri" panose="020F0502020204030204" pitchFamily="34" charset="0"/>
                </a:rPr>
                <a:t>würmer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9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6868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2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820150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8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839200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1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914400" y="457200"/>
            <a:ext cx="731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400" b="1" dirty="0">
                <a:solidFill>
                  <a:srgbClr val="000066"/>
                </a:solidFill>
              </a:rPr>
              <a:t>Erwachsene Würmer im Dünndarm eines Hundes</a:t>
            </a:r>
          </a:p>
        </p:txBody>
      </p:sp>
      <p:pic>
        <p:nvPicPr>
          <p:cNvPr id="50179" name="Picture 3" descr="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43000"/>
            <a:ext cx="708660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3188"/>
            <a:ext cx="8763000" cy="66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18160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2381250" y="381000"/>
            <a:ext cx="4413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E. </a:t>
            </a:r>
            <a:r>
              <a:rPr lang="de-DE" sz="2800" b="1" dirty="0" err="1">
                <a:solidFill>
                  <a:srgbClr val="000066"/>
                </a:solidFill>
                <a:latin typeface="Calibri" panose="020F0502020204030204" pitchFamily="34" charset="0"/>
              </a:rPr>
              <a:t>granulosus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, adulter Wurm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83820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4986338" y="5805264"/>
            <a:ext cx="362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Etwa 1500 Eier, </a:t>
            </a:r>
            <a:r>
              <a:rPr lang="de-DE" dirty="0" smtClean="0">
                <a:latin typeface="Calibri" panose="020F0502020204030204" pitchFamily="34" charset="0"/>
              </a:rPr>
              <a:t>Lebenszeit </a:t>
            </a:r>
            <a:r>
              <a:rPr lang="de-DE" dirty="0">
                <a:latin typeface="Calibri" panose="020F0502020204030204" pitchFamily="34" charset="0"/>
              </a:rPr>
              <a:t>6 Monate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29600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74713"/>
            <a:ext cx="71628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14400"/>
            <a:ext cx="86106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uppieren 8"/>
          <p:cNvGrpSpPr>
            <a:grpSpLocks/>
          </p:cNvGrpSpPr>
          <p:nvPr/>
        </p:nvGrpSpPr>
        <p:grpSpPr bwMode="auto">
          <a:xfrm>
            <a:off x="2267744" y="542925"/>
            <a:ext cx="3978821" cy="5703679"/>
            <a:chOff x="2412206" y="188913"/>
            <a:chExt cx="3978822" cy="5703678"/>
          </a:xfrm>
        </p:grpSpPr>
        <p:sp>
          <p:nvSpPr>
            <p:cNvPr id="7171" name="Text Box 2"/>
            <p:cNvSpPr txBox="1">
              <a:spLocks noChangeArrowheads="1"/>
            </p:cNvSpPr>
            <p:nvPr/>
          </p:nvSpPr>
          <p:spPr bwMode="auto">
            <a:xfrm>
              <a:off x="3636342" y="1091279"/>
              <a:ext cx="1014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400" b="1">
                  <a:latin typeface="Calibri" panose="020F0502020204030204" pitchFamily="34" charset="0"/>
                </a:rPr>
                <a:t>Taenia</a:t>
              </a:r>
            </a:p>
          </p:txBody>
        </p:sp>
        <p:sp>
          <p:nvSpPr>
            <p:cNvPr id="7172" name="Text Box 3"/>
            <p:cNvSpPr txBox="1">
              <a:spLocks noChangeArrowheads="1"/>
            </p:cNvSpPr>
            <p:nvPr/>
          </p:nvSpPr>
          <p:spPr bwMode="auto">
            <a:xfrm>
              <a:off x="2412206" y="1514619"/>
              <a:ext cx="392889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•  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T.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saginata</a:t>
              </a:r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, </a:t>
              </a:r>
              <a:r>
                <a:rPr lang="de-DE" b="1" dirty="0" smtClean="0">
                  <a:latin typeface="Calibri" panose="020F0502020204030204" pitchFamily="34" charset="0"/>
                  <a:cs typeface="Arial" charset="0"/>
                </a:rPr>
                <a:t>Rinderbandwurm</a:t>
              </a:r>
            </a:p>
            <a:p>
              <a:pPr eaLnBrk="1" hangingPunct="1"/>
              <a:r>
                <a:rPr lang="de-DE" b="1" i="1" dirty="0" smtClean="0">
                  <a:latin typeface="Calibri" panose="020F0502020204030204" pitchFamily="34" charset="0"/>
                  <a:cs typeface="Arial" charset="0"/>
                </a:rPr>
                <a:t>    T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.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saginata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asiatica</a:t>
              </a:r>
              <a:endParaRPr lang="de-DE" b="1" i="1" dirty="0">
                <a:latin typeface="Calibri" panose="020F0502020204030204" pitchFamily="34" charset="0"/>
                <a:cs typeface="Arial" charset="0"/>
              </a:endParaRPr>
            </a:p>
            <a:p>
              <a:pPr eaLnBrk="1" hangingPunct="1"/>
              <a:endParaRPr lang="de-DE" b="1" dirty="0">
                <a:latin typeface="Calibri" panose="020F0502020204030204" pitchFamily="34" charset="0"/>
                <a:cs typeface="Arial" charset="0"/>
              </a:endParaRPr>
            </a:p>
            <a:p>
              <a:pPr eaLnBrk="1" hangingPunct="1"/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•  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T.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solium</a:t>
              </a:r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, Schweinefinnenbandwurm</a:t>
              </a:r>
            </a:p>
          </p:txBody>
        </p:sp>
        <p:sp>
          <p:nvSpPr>
            <p:cNvPr id="7173" name="Text Box 4"/>
            <p:cNvSpPr txBox="1">
              <a:spLocks noChangeArrowheads="1"/>
            </p:cNvSpPr>
            <p:nvPr/>
          </p:nvSpPr>
          <p:spPr bwMode="auto">
            <a:xfrm>
              <a:off x="2555875" y="188913"/>
              <a:ext cx="38351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800" b="1" dirty="0" err="1">
                  <a:solidFill>
                    <a:srgbClr val="000066"/>
                  </a:solidFill>
                  <a:latin typeface="Calibri" panose="020F0502020204030204" pitchFamily="34" charset="0"/>
                </a:rPr>
                <a:t>Cestoden</a:t>
              </a:r>
              <a:r>
                <a:rPr lang="de-DE" sz="2800" b="1" dirty="0">
                  <a:solidFill>
                    <a:srgbClr val="000066"/>
                  </a:solidFill>
                  <a:latin typeface="Calibri" panose="020F0502020204030204" pitchFamily="34" charset="0"/>
                </a:rPr>
                <a:t> (Bandwürmer)</a:t>
              </a:r>
            </a:p>
          </p:txBody>
        </p:sp>
        <p:sp>
          <p:nvSpPr>
            <p:cNvPr id="7174" name="Text Box 5"/>
            <p:cNvSpPr txBox="1">
              <a:spLocks noChangeArrowheads="1"/>
            </p:cNvSpPr>
            <p:nvPr/>
          </p:nvSpPr>
          <p:spPr bwMode="auto">
            <a:xfrm>
              <a:off x="3448050" y="2973363"/>
              <a:ext cx="186737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400" b="1" dirty="0" err="1">
                  <a:latin typeface="Calibri" panose="020F0502020204030204" pitchFamily="34" charset="0"/>
                </a:rPr>
                <a:t>Echinococcus</a:t>
              </a:r>
              <a:endParaRPr lang="de-DE" sz="2400" b="1" dirty="0">
                <a:latin typeface="Calibri" panose="020F0502020204030204" pitchFamily="34" charset="0"/>
              </a:endParaRPr>
            </a:p>
          </p:txBody>
        </p:sp>
        <p:sp>
          <p:nvSpPr>
            <p:cNvPr id="7175" name="Text Box 6"/>
            <p:cNvSpPr txBox="1">
              <a:spLocks noChangeArrowheads="1"/>
            </p:cNvSpPr>
            <p:nvPr/>
          </p:nvSpPr>
          <p:spPr bwMode="auto">
            <a:xfrm>
              <a:off x="2412206" y="3429000"/>
              <a:ext cx="384626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•  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E.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granulosus</a:t>
              </a:r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, Hundebandwurm</a:t>
              </a:r>
            </a:p>
            <a:p>
              <a:pPr eaLnBrk="1" hangingPunct="1"/>
              <a:endParaRPr lang="de-DE" b="1" dirty="0">
                <a:latin typeface="Calibri" panose="020F0502020204030204" pitchFamily="34" charset="0"/>
                <a:cs typeface="Arial" charset="0"/>
              </a:endParaRPr>
            </a:p>
            <a:p>
              <a:pPr eaLnBrk="1" hangingPunct="1"/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•  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E.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multilocularis</a:t>
              </a:r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, Fuchsbandwurm</a:t>
              </a:r>
            </a:p>
          </p:txBody>
        </p:sp>
        <p:sp>
          <p:nvSpPr>
            <p:cNvPr id="7176" name="Text Box 7"/>
            <p:cNvSpPr txBox="1">
              <a:spLocks noChangeArrowheads="1"/>
            </p:cNvSpPr>
            <p:nvPr/>
          </p:nvSpPr>
          <p:spPr bwMode="auto">
            <a:xfrm>
              <a:off x="3252187" y="4947195"/>
              <a:ext cx="244252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400" b="1" dirty="0" err="1">
                  <a:latin typeface="Calibri" panose="020F0502020204030204" pitchFamily="34" charset="0"/>
                </a:rPr>
                <a:t>Diphyllobothrium</a:t>
              </a:r>
              <a:endParaRPr lang="de-DE" sz="2400" b="1" dirty="0">
                <a:latin typeface="Calibri" panose="020F0502020204030204" pitchFamily="34" charset="0"/>
              </a:endParaRPr>
            </a:p>
          </p:txBody>
        </p:sp>
        <p:sp>
          <p:nvSpPr>
            <p:cNvPr id="7177" name="Text Box 8"/>
            <p:cNvSpPr txBox="1">
              <a:spLocks noChangeArrowheads="1"/>
            </p:cNvSpPr>
            <p:nvPr/>
          </p:nvSpPr>
          <p:spPr bwMode="auto">
            <a:xfrm>
              <a:off x="2456177" y="5523259"/>
              <a:ext cx="28592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•  </a:t>
              </a:r>
              <a:r>
                <a:rPr lang="de-DE" b="1" i="1" dirty="0">
                  <a:latin typeface="Calibri" panose="020F0502020204030204" pitchFamily="34" charset="0"/>
                  <a:cs typeface="Arial" charset="0"/>
                </a:rPr>
                <a:t>D. </a:t>
              </a:r>
              <a:r>
                <a:rPr lang="de-DE" b="1" i="1" dirty="0" err="1">
                  <a:latin typeface="Calibri" panose="020F0502020204030204" pitchFamily="34" charset="0"/>
                  <a:cs typeface="Arial" charset="0"/>
                </a:rPr>
                <a:t>latum</a:t>
              </a:r>
              <a:r>
                <a:rPr lang="de-DE" b="1" dirty="0">
                  <a:latin typeface="Calibri" panose="020F0502020204030204" pitchFamily="34" charset="0"/>
                  <a:cs typeface="Arial" charset="0"/>
                </a:rPr>
                <a:t>, Fischbandwurm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79" y="918444"/>
            <a:ext cx="792480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51419" y="260648"/>
            <a:ext cx="88279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Organverteilung von </a:t>
            </a:r>
            <a:r>
              <a:rPr lang="de-DE" sz="2800" b="1" i="1" dirty="0">
                <a:solidFill>
                  <a:srgbClr val="000066"/>
                </a:solidFill>
                <a:latin typeface="Calibri" panose="020F0502020204030204" pitchFamily="34" charset="0"/>
              </a:rPr>
              <a:t>E. </a:t>
            </a:r>
            <a:r>
              <a:rPr lang="de-DE" sz="2800" b="1" i="1" dirty="0" err="1">
                <a:solidFill>
                  <a:srgbClr val="000066"/>
                </a:solidFill>
                <a:latin typeface="Calibri" panose="020F0502020204030204" pitchFamily="34" charset="0"/>
              </a:rPr>
              <a:t>granulosus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-Zysten beim Menschen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3563888" y="404664"/>
            <a:ext cx="17563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Diagnostik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8371" name="Text Box 5"/>
          <p:cNvSpPr txBox="1">
            <a:spLocks noChangeArrowheads="1"/>
          </p:cNvSpPr>
          <p:nvPr/>
        </p:nvSpPr>
        <p:spPr bwMode="auto">
          <a:xfrm>
            <a:off x="1187624" y="1124744"/>
            <a:ext cx="612430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de-DE" sz="2000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endParaRPr lang="de-DE" sz="2000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  <a:cs typeface="Arial" charset="0"/>
              </a:rPr>
              <a:t>• Klinik: Verdrängungserscheinungen je nach Lokalisation</a:t>
            </a:r>
          </a:p>
          <a:p>
            <a:pPr eaLnBrk="1" hangingPunct="1"/>
            <a:endParaRPr lang="de-DE" sz="2000" dirty="0">
              <a:latin typeface="Calibri" panose="020F0502020204030204" pitchFamily="34" charset="0"/>
              <a:cs typeface="Arial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</a:t>
            </a:r>
            <a:r>
              <a:rPr lang="de-DE" sz="2000" dirty="0" smtClean="0">
                <a:latin typeface="Calibri" panose="020F0502020204030204" pitchFamily="34" charset="0"/>
              </a:rPr>
              <a:t>Sonographie/Histologie</a:t>
            </a:r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Serologische </a:t>
            </a:r>
            <a:r>
              <a:rPr lang="de-DE" sz="2000" dirty="0" smtClean="0">
                <a:latin typeface="Calibri" panose="020F0502020204030204" pitchFamily="34" charset="0"/>
              </a:rPr>
              <a:t>Methoden: ELISA mit Larvenantigen oder </a:t>
            </a: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smtClean="0">
                <a:latin typeface="Calibri" panose="020F0502020204030204" pitchFamily="34" charset="0"/>
              </a:rPr>
              <a:t>  rekombinanten Proteinen</a:t>
            </a:r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endParaRPr lang="de-DE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de-DE" sz="2000" dirty="0">
                <a:latin typeface="Calibri" panose="020F0502020204030204" pitchFamily="34" charset="0"/>
              </a:rPr>
              <a:t>• </a:t>
            </a:r>
            <a:r>
              <a:rPr lang="de-DE" sz="2000" dirty="0" smtClean="0">
                <a:latin typeface="Calibri" panose="020F0502020204030204" pitchFamily="34" charset="0"/>
              </a:rPr>
              <a:t>PCR als genaueste/sensitivste Speziesbestimmung</a:t>
            </a:r>
            <a:endParaRPr lang="de-DE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411760" y="188640"/>
            <a:ext cx="45609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000066"/>
                </a:solidFill>
                <a:latin typeface="Calibri" panose="020F0502020204030204" pitchFamily="34" charset="0"/>
              </a:rPr>
              <a:t>Hydatidenzyste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 im Menschen</a:t>
            </a:r>
          </a:p>
          <a:p>
            <a:pPr algn="ctr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Finne, </a:t>
            </a:r>
            <a:r>
              <a:rPr lang="de-DE" sz="2800" b="1" dirty="0" err="1">
                <a:solidFill>
                  <a:srgbClr val="000066"/>
                </a:solidFill>
                <a:latin typeface="Calibri" panose="020F0502020204030204" pitchFamily="34" charset="0"/>
              </a:rPr>
              <a:t>Metacestode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pic>
        <p:nvPicPr>
          <p:cNvPr id="49155" name="Picture 3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219200"/>
            <a:ext cx="7183437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6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6238"/>
            <a:ext cx="868680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69963"/>
            <a:ext cx="6477000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8913"/>
            <a:ext cx="57610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 Box 5"/>
          <p:cNvSpPr txBox="1">
            <a:spLocks noChangeArrowheads="1"/>
          </p:cNvSpPr>
          <p:nvPr/>
        </p:nvSpPr>
        <p:spPr bwMode="auto">
          <a:xfrm>
            <a:off x="3724856" y="6021288"/>
            <a:ext cx="35839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Indirekte </a:t>
            </a:r>
            <a:r>
              <a:rPr lang="de-DE" dirty="0" smtClean="0">
                <a:latin typeface="Calibri" panose="020F0502020204030204" pitchFamily="34" charset="0"/>
              </a:rPr>
              <a:t>Immunfluoreszenz: Serum</a:t>
            </a:r>
            <a:endParaRPr lang="de-D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57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33400"/>
            <a:ext cx="83058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9438"/>
            <a:ext cx="8001000" cy="569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57200"/>
            <a:ext cx="86106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25513"/>
            <a:ext cx="7199313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489825" cy="60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561263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5"/>
          <p:cNvSpPr txBox="1">
            <a:spLocks noChangeArrowheads="1"/>
          </p:cNvSpPr>
          <p:nvPr/>
        </p:nvSpPr>
        <p:spPr bwMode="auto">
          <a:xfrm>
            <a:off x="3492500" y="5949950"/>
            <a:ext cx="186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/>
              <a:t>„Hydatidensand“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10400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6156176" y="5733256"/>
            <a:ext cx="1758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/>
              <a:t>Patient, Türkei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9938"/>
            <a:ext cx="7315200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609600"/>
            <a:ext cx="46386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 descr="F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82804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Grafik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6250"/>
            <a:ext cx="7467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4"/>
          <p:cNvSpPr txBox="1">
            <a:spLocks noChangeArrowheads="1"/>
          </p:cNvSpPr>
          <p:nvPr/>
        </p:nvSpPr>
        <p:spPr bwMode="auto">
          <a:xfrm>
            <a:off x="3708400" y="188913"/>
            <a:ext cx="14960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>
                <a:solidFill>
                  <a:srgbClr val="000066"/>
                </a:solidFill>
                <a:latin typeface="Calibri" panose="020F0502020204030204" pitchFamily="34" charset="0"/>
              </a:rPr>
              <a:t>Therapie</a:t>
            </a:r>
          </a:p>
        </p:txBody>
      </p:sp>
      <p:sp>
        <p:nvSpPr>
          <p:cNvPr id="82947" name="Text Box 5"/>
          <p:cNvSpPr txBox="1">
            <a:spLocks noChangeArrowheads="1"/>
          </p:cNvSpPr>
          <p:nvPr/>
        </p:nvSpPr>
        <p:spPr bwMode="auto">
          <a:xfrm>
            <a:off x="1023938" y="1289050"/>
            <a:ext cx="667702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Keine Symptome: abwarten?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Radikaloperation, falls möglich (operabel in 50 – 85 % der Fälle)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PAIR (</a:t>
            </a:r>
            <a:r>
              <a:rPr lang="de-DE" dirty="0" err="1">
                <a:latin typeface="Calibri" panose="020F0502020204030204" pitchFamily="34" charset="0"/>
              </a:rPr>
              <a:t>Puncture</a:t>
            </a:r>
            <a:r>
              <a:rPr lang="de-DE" dirty="0">
                <a:latin typeface="Calibri" panose="020F0502020204030204" pitchFamily="34" charset="0"/>
              </a:rPr>
              <a:t>, Aspiration, </a:t>
            </a:r>
            <a:r>
              <a:rPr lang="de-DE" dirty="0" err="1">
                <a:latin typeface="Calibri" panose="020F0502020204030204" pitchFamily="34" charset="0"/>
              </a:rPr>
              <a:t>Injection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helminthicide</a:t>
            </a:r>
            <a:r>
              <a:rPr lang="de-DE" dirty="0">
                <a:latin typeface="Calibri" panose="020F0502020204030204" pitchFamily="34" charset="0"/>
              </a:rPr>
              <a:t>, </a:t>
            </a:r>
            <a:r>
              <a:rPr lang="de-DE" dirty="0" err="1" smtClean="0">
                <a:latin typeface="Calibri" panose="020F0502020204030204" pitchFamily="34" charset="0"/>
              </a:rPr>
              <a:t>Reaspiration</a:t>
            </a:r>
            <a:r>
              <a:rPr lang="de-DE" dirty="0">
                <a:latin typeface="Calibri" panose="020F0502020204030204" pitchFamily="34" charset="0"/>
              </a:rPr>
              <a:t>)</a:t>
            </a: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• Chemotherapie (Regression in 50 – 100 % der Fälle)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(</a:t>
            </a:r>
            <a:r>
              <a:rPr lang="de-DE" dirty="0" err="1">
                <a:latin typeface="Calibri" panose="020F0502020204030204" pitchFamily="34" charset="0"/>
              </a:rPr>
              <a:t>Mebendazol</a:t>
            </a:r>
            <a:r>
              <a:rPr lang="de-DE" dirty="0">
                <a:latin typeface="Calibri" panose="020F0502020204030204" pitchFamily="34" charset="0"/>
              </a:rPr>
              <a:t>/</a:t>
            </a:r>
            <a:r>
              <a:rPr lang="de-DE" dirty="0" err="1">
                <a:latin typeface="Calibri" panose="020F0502020204030204" pitchFamily="34" charset="0"/>
              </a:rPr>
              <a:t>Albendazol</a:t>
            </a:r>
            <a:r>
              <a:rPr lang="de-DE" dirty="0">
                <a:latin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</a:rPr>
              <a:t>Praziquantel</a:t>
            </a:r>
            <a:r>
              <a:rPr lang="de-DE" dirty="0">
                <a:latin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192461" y="260648"/>
            <a:ext cx="48826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Der klinische Fall und seine Brüder….</a:t>
            </a:r>
            <a:endParaRPr lang="de-DE" sz="24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3118" y="836712"/>
            <a:ext cx="86613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b="1" dirty="0">
                <a:latin typeface="Calibri" panose="020F0502020204030204" pitchFamily="34" charset="0"/>
              </a:rPr>
              <a:t>Fall 1: </a:t>
            </a:r>
            <a:r>
              <a:rPr lang="de-DE" dirty="0">
                <a:latin typeface="Calibri" panose="020F0502020204030204" pitchFamily="34" charset="0"/>
              </a:rPr>
              <a:t>22-jähriger Patient; Oberbauchbeschwerden; CT: 13x16cm Leber-Zyste </a:t>
            </a:r>
            <a:endParaRPr lang="de-DE" dirty="0" smtClean="0">
              <a:latin typeface="Calibri" panose="020F0502020204030204" pitchFamily="34" charset="0"/>
            </a:endParaRPr>
          </a:p>
          <a:p>
            <a:pPr algn="just"/>
            <a:r>
              <a:rPr lang="de-DE" dirty="0" smtClean="0">
                <a:latin typeface="Calibri" panose="020F0502020204030204" pitchFamily="34" charset="0"/>
              </a:rPr>
              <a:t>mit </a:t>
            </a:r>
            <a:r>
              <a:rPr lang="de-DE" dirty="0">
                <a:latin typeface="Calibri" panose="020F0502020204030204" pitchFamily="34" charset="0"/>
              </a:rPr>
              <a:t>akzentuierter Wand auf; </a:t>
            </a:r>
            <a:r>
              <a:rPr lang="de-DE" b="1" dirty="0" err="1">
                <a:solidFill>
                  <a:srgbClr val="FF0000"/>
                </a:solidFill>
                <a:latin typeface="Calibri" panose="020F0502020204030204" pitchFamily="34" charset="0"/>
              </a:rPr>
              <a:t>s</a:t>
            </a:r>
            <a:r>
              <a:rPr lang="de-DE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eronegativ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</a:rPr>
              <a:t>für Amöben und Echinokokken </a:t>
            </a:r>
            <a:r>
              <a:rPr lang="de-DE" dirty="0" smtClean="0">
                <a:latin typeface="Calibri" panose="020F0502020204030204" pitchFamily="34" charset="0"/>
              </a:rPr>
              <a:t>V.a</a:t>
            </a:r>
            <a:r>
              <a:rPr lang="de-DE" dirty="0">
                <a:latin typeface="Calibri" panose="020F0502020204030204" pitchFamily="34" charset="0"/>
              </a:rPr>
              <a:t>. auf eine </a:t>
            </a:r>
            <a:r>
              <a:rPr lang="de-DE" dirty="0" err="1">
                <a:latin typeface="Calibri" panose="020F0502020204030204" pitchFamily="34" charset="0"/>
              </a:rPr>
              <a:t>dysontogenetische</a:t>
            </a:r>
            <a:r>
              <a:rPr lang="de-DE" dirty="0">
                <a:latin typeface="Calibri" panose="020F0502020204030204" pitchFamily="34" charset="0"/>
              </a:rPr>
              <a:t> Zyste und offene </a:t>
            </a:r>
            <a:r>
              <a:rPr lang="de-DE" dirty="0" err="1">
                <a:latin typeface="Calibri" panose="020F0502020204030204" pitchFamily="34" charset="0"/>
              </a:rPr>
              <a:t>Perizystektomie</a:t>
            </a:r>
            <a:r>
              <a:rPr lang="de-DE" dirty="0">
                <a:latin typeface="Calibri" panose="020F0502020204030204" pitchFamily="34" charset="0"/>
              </a:rPr>
              <a:t>; intraoperativer, </a:t>
            </a:r>
            <a:r>
              <a:rPr lang="de-DE" dirty="0" smtClean="0">
                <a:latin typeface="Calibri" panose="020F0502020204030204" pitchFamily="34" charset="0"/>
              </a:rPr>
              <a:t>mikroskopischen </a:t>
            </a:r>
            <a:r>
              <a:rPr lang="de-DE" dirty="0">
                <a:latin typeface="Calibri" panose="020F0502020204030204" pitchFamily="34" charset="0"/>
              </a:rPr>
              <a:t>Nachweis von </a:t>
            </a:r>
            <a:r>
              <a:rPr lang="de-DE" dirty="0" err="1">
                <a:latin typeface="Calibri" panose="020F0502020204030204" pitchFamily="34" charset="0"/>
              </a:rPr>
              <a:t>Skolizes</a:t>
            </a:r>
            <a:r>
              <a:rPr lang="de-DE" dirty="0">
                <a:latin typeface="Calibri" panose="020F0502020204030204" pitchFamily="34" charset="0"/>
              </a:rPr>
              <a:t> im </a:t>
            </a:r>
            <a:r>
              <a:rPr lang="de-DE" dirty="0" smtClean="0">
                <a:latin typeface="Calibri" panose="020F0502020204030204" pitchFamily="34" charset="0"/>
              </a:rPr>
              <a:t>Zystensekret</a:t>
            </a:r>
            <a:r>
              <a:rPr lang="de-DE" dirty="0">
                <a:latin typeface="Calibri" panose="020F0502020204030204" pitchFamily="34" charset="0"/>
              </a:rPr>
              <a:t>; Diagnose: zystischen </a:t>
            </a:r>
            <a:r>
              <a:rPr lang="de-DE" dirty="0" smtClean="0">
                <a:latin typeface="Calibri" panose="020F0502020204030204" pitchFamily="34" charset="0"/>
              </a:rPr>
              <a:t>Echinokokkose </a:t>
            </a:r>
            <a:r>
              <a:rPr lang="de-DE" dirty="0">
                <a:latin typeface="Calibri" panose="020F0502020204030204" pitchFamily="34" charset="0"/>
              </a:rPr>
              <a:t>(CE); </a:t>
            </a:r>
            <a:r>
              <a:rPr lang="de-DE" dirty="0" err="1" smtClean="0">
                <a:latin typeface="Calibri" panose="020F0502020204030204" pitchFamily="34" charset="0"/>
              </a:rPr>
              <a:t>Albendazoltherapie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smtClean="0">
                <a:latin typeface="Calibri" panose="020F0502020204030204" pitchFamily="34" charset="0"/>
              </a:rPr>
              <a:t>und </a:t>
            </a:r>
            <a:r>
              <a:rPr lang="de-DE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Serokonversion</a:t>
            </a:r>
            <a:r>
              <a:rPr lang="de-DE" dirty="0" smtClean="0">
                <a:latin typeface="Calibri" panose="020F0502020204030204" pitchFamily="34" charset="0"/>
              </a:rPr>
              <a:t> (!) </a:t>
            </a:r>
            <a:r>
              <a:rPr lang="de-DE" dirty="0">
                <a:latin typeface="Calibri" panose="020F0502020204030204" pitchFamily="34" charset="0"/>
              </a:rPr>
              <a:t>Größenprogredienz; 96%ige </a:t>
            </a:r>
            <a:r>
              <a:rPr lang="de-DE" dirty="0" smtClean="0">
                <a:latin typeface="Calibri" panose="020F0502020204030204" pitchFamily="34" charset="0"/>
              </a:rPr>
              <a:t>Ethanol-Injektion </a:t>
            </a:r>
            <a:r>
              <a:rPr lang="de-DE" dirty="0">
                <a:latin typeface="Calibri" panose="020F0502020204030204" pitchFamily="34" charset="0"/>
              </a:rPr>
              <a:t>(</a:t>
            </a:r>
            <a:r>
              <a:rPr lang="de-DE" dirty="0" smtClean="0">
                <a:latin typeface="Calibri" panose="020F0502020204030204" pitchFamily="34" charset="0"/>
              </a:rPr>
              <a:t>PAIR</a:t>
            </a:r>
            <a:r>
              <a:rPr lang="de-DE" dirty="0">
                <a:latin typeface="Calibri" panose="020F0502020204030204" pitchFamily="34" charset="0"/>
              </a:rPr>
              <a:t>)</a:t>
            </a:r>
            <a:r>
              <a:rPr lang="de-DE" dirty="0" smtClean="0">
                <a:latin typeface="Calibri" panose="020F0502020204030204" pitchFamily="34" charset="0"/>
              </a:rPr>
              <a:t>; nach 12 Monaten unter </a:t>
            </a:r>
            <a:r>
              <a:rPr lang="de-DE" dirty="0" err="1" smtClean="0">
                <a:latin typeface="Calibri" panose="020F0502020204030204" pitchFamily="34" charset="0"/>
              </a:rPr>
              <a:t>Albendazol</a:t>
            </a:r>
            <a:r>
              <a:rPr lang="de-DE" dirty="0" smtClean="0">
                <a:latin typeface="Calibri" panose="020F0502020204030204" pitchFamily="34" charset="0"/>
              </a:rPr>
              <a:t>-Therapie: deutliche Größenabnahme....und dann kam……</a:t>
            </a:r>
            <a:endParaRPr lang="de-DE" dirty="0">
              <a:latin typeface="Calibri" panose="020F0502020204030204" pitchFamily="34" charset="0"/>
            </a:endParaRPr>
          </a:p>
          <a:p>
            <a:pPr algn="just"/>
            <a:r>
              <a:rPr lang="de-DE" dirty="0">
                <a:latin typeface="Calibri" panose="020F0502020204030204" pitchFamily="34" charset="0"/>
              </a:rPr>
              <a:t> </a:t>
            </a:r>
          </a:p>
          <a:p>
            <a:pPr algn="just"/>
            <a:r>
              <a:rPr lang="de-DE" b="1" dirty="0">
                <a:latin typeface="Calibri" panose="020F0502020204030204" pitchFamily="34" charset="0"/>
              </a:rPr>
              <a:t>Fall 2: </a:t>
            </a:r>
            <a:r>
              <a:rPr lang="de-DE" dirty="0">
                <a:latin typeface="Calibri" panose="020F0502020204030204" pitchFamily="34" charset="0"/>
              </a:rPr>
              <a:t>25-jährige Bruder mit 12x11cm zystischen Leberraumforderung (WHO CE1</a:t>
            </a:r>
            <a:r>
              <a:rPr lang="de-DE" dirty="0" smtClean="0">
                <a:latin typeface="Calibri" panose="020F0502020204030204" pitchFamily="34" charset="0"/>
              </a:rPr>
              <a:t>); diesmal </a:t>
            </a:r>
            <a:r>
              <a:rPr lang="de-DE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positive </a:t>
            </a:r>
            <a:r>
              <a:rPr lang="de-DE" b="1" i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E.granulosus</a:t>
            </a:r>
            <a:r>
              <a:rPr lang="de-DE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-Serologie </a:t>
            </a:r>
            <a:r>
              <a:rPr lang="de-DE" dirty="0">
                <a:latin typeface="Calibri" panose="020F0502020204030204" pitchFamily="34" charset="0"/>
              </a:rPr>
              <a:t>nach WHO-Empfehlungen </a:t>
            </a:r>
            <a:r>
              <a:rPr lang="de-DE" dirty="0" err="1" smtClean="0">
                <a:latin typeface="Calibri" panose="020F0502020204030204" pitchFamily="34" charset="0"/>
              </a:rPr>
              <a:t>Albendazol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smtClean="0">
                <a:latin typeface="Calibri" panose="020F0502020204030204" pitchFamily="34" charset="0"/>
              </a:rPr>
              <a:t>und 2x </a:t>
            </a:r>
            <a:r>
              <a:rPr lang="de-DE" dirty="0">
                <a:latin typeface="Calibri" panose="020F0502020204030204" pitchFamily="34" charset="0"/>
              </a:rPr>
              <a:t>PAIR-Therapie. Vitale </a:t>
            </a:r>
            <a:r>
              <a:rPr lang="de-DE" dirty="0" err="1">
                <a:latin typeface="Calibri" panose="020F0502020204030204" pitchFamily="34" charset="0"/>
              </a:rPr>
              <a:t>Skolizes</a:t>
            </a:r>
            <a:r>
              <a:rPr lang="de-DE" dirty="0">
                <a:latin typeface="Calibri" panose="020F0502020204030204" pitchFamily="34" charset="0"/>
              </a:rPr>
              <a:t> im Zystensekret; derzeit größenkonstante </a:t>
            </a:r>
            <a:r>
              <a:rPr lang="de-DE" dirty="0" smtClean="0">
                <a:latin typeface="Calibri" panose="020F0502020204030204" pitchFamily="34" charset="0"/>
              </a:rPr>
              <a:t>WHO </a:t>
            </a:r>
            <a:r>
              <a:rPr lang="de-DE" dirty="0">
                <a:latin typeface="Calibri" panose="020F0502020204030204" pitchFamily="34" charset="0"/>
              </a:rPr>
              <a:t>CE3-Zyste der </a:t>
            </a:r>
            <a:r>
              <a:rPr lang="de-DE" dirty="0" smtClean="0">
                <a:latin typeface="Calibri" panose="020F0502020204030204" pitchFamily="34" charset="0"/>
              </a:rPr>
              <a:t>Leber….und dann kam…</a:t>
            </a:r>
          </a:p>
          <a:p>
            <a:pPr algn="just"/>
            <a:endParaRPr lang="de-DE" dirty="0">
              <a:latin typeface="Calibri" panose="020F0502020204030204" pitchFamily="34" charset="0"/>
            </a:endParaRPr>
          </a:p>
          <a:p>
            <a:pPr algn="just"/>
            <a:r>
              <a:rPr lang="de-DE" b="1" dirty="0">
                <a:latin typeface="Calibri" panose="020F0502020204030204" pitchFamily="34" charset="0"/>
              </a:rPr>
              <a:t>Fall 3: </a:t>
            </a:r>
            <a:r>
              <a:rPr lang="de-DE" dirty="0">
                <a:latin typeface="Calibri" panose="020F0502020204030204" pitchFamily="34" charset="0"/>
              </a:rPr>
              <a:t>17-jährige Bruder; symptomfrei vor;  </a:t>
            </a:r>
            <a:r>
              <a:rPr lang="de-DE" dirty="0" err="1" smtClean="0">
                <a:latin typeface="Calibri" panose="020F0502020204030204" pitchFamily="34" charset="0"/>
              </a:rPr>
              <a:t>sonographisch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</a:rPr>
              <a:t>3 CE1-Zysten in der </a:t>
            </a:r>
            <a:r>
              <a:rPr lang="de-DE" dirty="0" smtClean="0">
                <a:latin typeface="Calibri" panose="020F0502020204030204" pitchFamily="34" charset="0"/>
              </a:rPr>
              <a:t>Leber </a:t>
            </a:r>
            <a:r>
              <a:rPr lang="de-DE" dirty="0">
                <a:latin typeface="Calibri" panose="020F0502020204030204" pitchFamily="34" charset="0"/>
              </a:rPr>
              <a:t>sowie eine pulmonale CE1-Zyste; </a:t>
            </a:r>
            <a:r>
              <a:rPr lang="de-DE" b="1" dirty="0">
                <a:solidFill>
                  <a:srgbClr val="FF0000"/>
                </a:solidFill>
                <a:latin typeface="Calibri" panose="020F0502020204030204" pitchFamily="34" charset="0"/>
              </a:rPr>
              <a:t>positive </a:t>
            </a:r>
            <a:r>
              <a:rPr lang="de-DE" b="1" i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E.granulosus</a:t>
            </a:r>
            <a:r>
              <a:rPr lang="de-DE" b="1" i="1" dirty="0">
                <a:solidFill>
                  <a:srgbClr val="FF0000"/>
                </a:solidFill>
                <a:latin typeface="Calibri" panose="020F0502020204030204" pitchFamily="34" charset="0"/>
              </a:rPr>
              <a:t>-</a:t>
            </a:r>
            <a:r>
              <a:rPr lang="de-DE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Serologie</a:t>
            </a:r>
            <a:r>
              <a:rPr lang="de-DE" dirty="0" smtClean="0">
                <a:latin typeface="Calibri" panose="020F0502020204030204" pitchFamily="34" charset="0"/>
              </a:rPr>
              <a:t>;  </a:t>
            </a:r>
            <a:r>
              <a:rPr lang="de-DE" dirty="0" err="1" smtClean="0">
                <a:latin typeface="Calibri" panose="020F0502020204030204" pitchFamily="34" charset="0"/>
              </a:rPr>
              <a:t>Albendazol</a:t>
            </a:r>
            <a:r>
              <a:rPr lang="de-DE" dirty="0" smtClean="0">
                <a:latin typeface="Calibri" panose="020F0502020204030204" pitchFamily="34" charset="0"/>
              </a:rPr>
              <a:t>; keine </a:t>
            </a:r>
            <a:r>
              <a:rPr lang="de-DE" dirty="0">
                <a:latin typeface="Calibri" panose="020F0502020204030204" pitchFamily="34" charset="0"/>
              </a:rPr>
              <a:t>PAIR bei Multiorganbefall zunächst nicht, aber nach spontaner </a:t>
            </a:r>
            <a:r>
              <a:rPr lang="de-DE" dirty="0" smtClean="0">
                <a:latin typeface="Calibri" panose="020F0502020204030204" pitchFamily="34" charset="0"/>
              </a:rPr>
              <a:t>Ruptur </a:t>
            </a:r>
            <a:r>
              <a:rPr lang="de-DE" dirty="0">
                <a:latin typeface="Calibri" panose="020F0502020204030204" pitchFamily="34" charset="0"/>
              </a:rPr>
              <a:t>der pulmonalen Zyste mit Anschluss an das Bronchialsystem: atypische </a:t>
            </a:r>
            <a:r>
              <a:rPr lang="de-DE" dirty="0" smtClean="0">
                <a:latin typeface="Calibri" panose="020F0502020204030204" pitchFamily="34" charset="0"/>
              </a:rPr>
              <a:t>Lungensegment</a:t>
            </a:r>
          </a:p>
          <a:p>
            <a:pPr algn="just"/>
            <a:r>
              <a:rPr lang="de-DE" dirty="0" err="1" smtClean="0">
                <a:latin typeface="Calibri" panose="020F0502020204030204" pitchFamily="34" charset="0"/>
              </a:rPr>
              <a:t>teilresektion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</a:rPr>
              <a:t>links mit Zystektomie; PAIR der größten Zyste </a:t>
            </a:r>
            <a:r>
              <a:rPr lang="de-DE" dirty="0" smtClean="0">
                <a:latin typeface="Calibri" panose="020F0502020204030204" pitchFamily="34" charset="0"/>
              </a:rPr>
              <a:t>geplant….und dann…???</a:t>
            </a:r>
            <a:endParaRPr lang="de-DE" dirty="0">
              <a:latin typeface="Calibri" panose="020F0502020204030204" pitchFamily="34" charset="0"/>
            </a:endParaRPr>
          </a:p>
          <a:p>
            <a:pPr algn="just"/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2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lang="de-DE" alt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Initialer </a:t>
            </a:r>
            <a:r>
              <a:rPr lang="de-DE" alt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sonographischer</a:t>
            </a:r>
            <a:r>
              <a:rPr lang="de-DE" alt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und mikroskopischer Befund</a:t>
            </a:r>
            <a:endParaRPr lang="de-DE" altLang="de-DE" sz="2800" b="1" dirty="0">
              <a:solidFill>
                <a:srgbClr val="000066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 descr="echinococcuscysticusalkoholinjektionomarabuzaidali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6673"/>
          <a:stretch>
            <a:fillRect/>
          </a:stretch>
        </p:blipFill>
        <p:spPr bwMode="auto">
          <a:xfrm>
            <a:off x="179512" y="1926804"/>
            <a:ext cx="507827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1397952"/>
            <a:ext cx="3298599" cy="21990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61" y="3736132"/>
            <a:ext cx="3284830" cy="21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836613"/>
            <a:ext cx="6443663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1979613" y="4941888"/>
            <a:ext cx="515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/>
              <a:t>T. solium			               T. saginata</a:t>
            </a:r>
          </a:p>
        </p:txBody>
      </p:sp>
    </p:spTree>
    <p:extLst>
      <p:ext uri="{BB962C8B-B14F-4D97-AF65-F5344CB8AC3E}">
        <p14:creationId xmlns:p14="http://schemas.microsoft.com/office/powerpoint/2010/main" val="27628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7" y="-42710"/>
            <a:ext cx="7772400" cy="1143000"/>
          </a:xfrm>
        </p:spPr>
        <p:txBody>
          <a:bodyPr/>
          <a:lstStyle/>
          <a:p>
            <a:r>
              <a:rPr lang="de-DE" alt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Die PAIR als therapeutischer Ansatz</a:t>
            </a:r>
            <a:endParaRPr lang="de-DE" altLang="de-DE" sz="2800" b="1" dirty="0">
              <a:solidFill>
                <a:srgbClr val="000066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echinococcuscysticusalkoholinjektionomarabuzaidali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2" b="6227"/>
          <a:stretch>
            <a:fillRect/>
          </a:stretch>
        </p:blipFill>
        <p:spPr bwMode="auto">
          <a:xfrm>
            <a:off x="251520" y="1999004"/>
            <a:ext cx="5040560" cy="357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364088" y="2499861"/>
            <a:ext cx="3698128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altLang="de-DE" dirty="0" smtClean="0">
                <a:solidFill>
                  <a:srgbClr val="FF0000"/>
                </a:solidFill>
                <a:latin typeface="Calibri" panose="020F0502020204030204" pitchFamily="34" charset="0"/>
              </a:rPr>
              <a:t>19 </a:t>
            </a:r>
            <a:r>
              <a:rPr lang="de-DE" altLang="de-DE" dirty="0">
                <a:solidFill>
                  <a:srgbClr val="FF0000"/>
                </a:solidFill>
                <a:latin typeface="Calibri" panose="020F0502020204030204" pitchFamily="34" charset="0"/>
              </a:rPr>
              <a:t>G - </a:t>
            </a:r>
            <a:r>
              <a:rPr lang="de-DE" altLang="de-DE" dirty="0" smtClean="0">
                <a:solidFill>
                  <a:srgbClr val="FF0000"/>
                </a:solidFill>
                <a:latin typeface="Calibri" panose="020F0502020204030204" pitchFamily="34" charset="0"/>
              </a:rPr>
              <a:t>Punktionskanüle </a:t>
            </a:r>
            <a:r>
              <a:rPr lang="de-DE" altLang="de-DE" dirty="0">
                <a:latin typeface="Calibri" panose="020F0502020204030204" pitchFamily="34" charset="0"/>
              </a:rPr>
              <a:t>über die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der </a:t>
            </a:r>
            <a:r>
              <a:rPr lang="de-DE" altLang="de-DE" dirty="0">
                <a:latin typeface="Calibri" panose="020F0502020204030204" pitchFamily="34" charset="0"/>
              </a:rPr>
              <a:t>Zysteninhalt bereits weitgehend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entleert </a:t>
            </a:r>
            <a:r>
              <a:rPr lang="de-DE" altLang="de-DE" dirty="0">
                <a:latin typeface="Calibri" panose="020F0502020204030204" pitchFamily="34" charset="0"/>
              </a:rPr>
              <a:t>wurde, und bei einem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mikroskopischen </a:t>
            </a:r>
            <a:r>
              <a:rPr lang="de-DE" altLang="de-DE" dirty="0">
                <a:latin typeface="Calibri" panose="020F0502020204030204" pitchFamily="34" charset="0"/>
              </a:rPr>
              <a:t>Nachweis von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err="1" smtClean="0">
                <a:latin typeface="Calibri" panose="020F0502020204030204" pitchFamily="34" charset="0"/>
              </a:rPr>
              <a:t>Skolizes</a:t>
            </a:r>
            <a:r>
              <a:rPr lang="de-DE" altLang="de-DE" dirty="0" smtClean="0">
                <a:latin typeface="Calibri" panose="020F0502020204030204" pitchFamily="34" charset="0"/>
              </a:rPr>
              <a:t> </a:t>
            </a:r>
            <a:r>
              <a:rPr lang="de-DE" altLang="de-DE" dirty="0">
                <a:latin typeface="Calibri" panose="020F0502020204030204" pitchFamily="34" charset="0"/>
              </a:rPr>
              <a:t>reines Ethanol instilliert wird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(</a:t>
            </a:r>
            <a:r>
              <a:rPr lang="de-DE" altLang="de-DE" dirty="0">
                <a:latin typeface="Calibri" panose="020F0502020204030204" pitchFamily="34" charset="0"/>
              </a:rPr>
              <a:t>siehe weises Areal zwischen den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Flüssigkeitsresten!)</a:t>
            </a:r>
            <a:endParaRPr lang="de-DE" dirty="0">
              <a:latin typeface="Calibri" panose="020F0502020204030204" pitchFamily="34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9828584" y="479715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2627784" y="2708920"/>
            <a:ext cx="2736304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2495160" y="924978"/>
            <a:ext cx="414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Calibri" panose="020F0502020204030204" pitchFamily="34" charset="0"/>
              </a:rPr>
              <a:t>PAIR = </a:t>
            </a:r>
            <a:r>
              <a:rPr lang="de-DE" u="sng" dirty="0" err="1" smtClean="0">
                <a:latin typeface="Calibri" panose="020F0502020204030204" pitchFamily="34" charset="0"/>
              </a:rPr>
              <a:t>P</a:t>
            </a:r>
            <a:r>
              <a:rPr lang="de-DE" dirty="0" err="1" smtClean="0">
                <a:latin typeface="Calibri" panose="020F0502020204030204" pitchFamily="34" charset="0"/>
              </a:rPr>
              <a:t>uncture</a:t>
            </a:r>
            <a:r>
              <a:rPr lang="de-DE" dirty="0">
                <a:latin typeface="Calibri" panose="020F0502020204030204" pitchFamily="34" charset="0"/>
              </a:rPr>
              <a:t>, </a:t>
            </a:r>
            <a:r>
              <a:rPr lang="de-DE" u="sng" dirty="0">
                <a:latin typeface="Calibri" panose="020F0502020204030204" pitchFamily="34" charset="0"/>
              </a:rPr>
              <a:t>A</a:t>
            </a:r>
            <a:r>
              <a:rPr lang="de-DE" dirty="0">
                <a:latin typeface="Calibri" panose="020F0502020204030204" pitchFamily="34" charset="0"/>
              </a:rPr>
              <a:t>spiration, </a:t>
            </a:r>
            <a:r>
              <a:rPr lang="de-DE" u="sng" dirty="0" smtClean="0">
                <a:latin typeface="Calibri" panose="020F0502020204030204" pitchFamily="34" charset="0"/>
              </a:rPr>
              <a:t>I</a:t>
            </a:r>
            <a:r>
              <a:rPr lang="de-DE" dirty="0" smtClean="0">
                <a:latin typeface="Calibri" panose="020F0502020204030204" pitchFamily="34" charset="0"/>
              </a:rPr>
              <a:t>njektion von </a:t>
            </a:r>
          </a:p>
          <a:p>
            <a:r>
              <a:rPr lang="de-DE" dirty="0" err="1" smtClean="0">
                <a:latin typeface="Calibri" panose="020F0502020204030204" pitchFamily="34" charset="0"/>
              </a:rPr>
              <a:t>Helminthiziden</a:t>
            </a:r>
            <a:r>
              <a:rPr lang="de-DE" dirty="0" smtClean="0">
                <a:latin typeface="Calibri" panose="020F0502020204030204" pitchFamily="34" charset="0"/>
              </a:rPr>
              <a:t> oder Ethanol</a:t>
            </a:r>
            <a:r>
              <a:rPr lang="de-DE" dirty="0">
                <a:latin typeface="Calibri" panose="020F0502020204030204" pitchFamily="34" charset="0"/>
              </a:rPr>
              <a:t>, </a:t>
            </a:r>
            <a:r>
              <a:rPr lang="de-DE" u="sng" dirty="0" err="1">
                <a:latin typeface="Calibri" panose="020F0502020204030204" pitchFamily="34" charset="0"/>
              </a:rPr>
              <a:t>R</a:t>
            </a:r>
            <a:r>
              <a:rPr lang="de-DE" dirty="0" err="1">
                <a:latin typeface="Calibri" panose="020F0502020204030204" pitchFamily="34" charset="0"/>
              </a:rPr>
              <a:t>easpiration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64369" y="197768"/>
            <a:ext cx="7772400" cy="1143000"/>
          </a:xfrm>
        </p:spPr>
        <p:txBody>
          <a:bodyPr/>
          <a:lstStyle/>
          <a:p>
            <a:r>
              <a:rPr lang="de-DE" alt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Sonographischer</a:t>
            </a:r>
            <a:r>
              <a:rPr lang="de-DE" altLang="de-DE" sz="2800" b="1" dirty="0" smtClean="0">
                <a:solidFill>
                  <a:srgbClr val="0000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Verlauf</a:t>
            </a:r>
            <a:endParaRPr lang="de-DE" altLang="de-DE" sz="2800" b="1" dirty="0">
              <a:solidFill>
                <a:srgbClr val="000066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echinococcuscysticusalkoholinjektionomarabuzaidali4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0" b="7249"/>
          <a:stretch>
            <a:fillRect/>
          </a:stretch>
        </p:blipFill>
        <p:spPr bwMode="auto">
          <a:xfrm>
            <a:off x="491072" y="2348880"/>
            <a:ext cx="367397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chinococcuscysticusalkoholinjektionomarabuzaidal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 b="6886"/>
          <a:stretch>
            <a:fillRect/>
          </a:stretch>
        </p:blipFill>
        <p:spPr bwMode="auto">
          <a:xfrm>
            <a:off x="4355976" y="2348880"/>
            <a:ext cx="3816424" cy="255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547664" y="1844824"/>
            <a:ext cx="60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Calibri" panose="020F0502020204030204" pitchFamily="34" charset="0"/>
              </a:rPr>
              <a:t>1 Tag nach PAIR                                               8 Monate nach PAIR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076056" y="4927637"/>
            <a:ext cx="2823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de-DE" dirty="0" smtClean="0">
                <a:latin typeface="Calibri" panose="020F0502020204030204" pitchFamily="34" charset="0"/>
              </a:rPr>
              <a:t>Die </a:t>
            </a:r>
            <a:r>
              <a:rPr lang="de-DE" altLang="de-DE" dirty="0">
                <a:latin typeface="Calibri" panose="020F0502020204030204" pitchFamily="34" charset="0"/>
              </a:rPr>
              <a:t>kollabierte Zystenwand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ist </a:t>
            </a:r>
            <a:r>
              <a:rPr lang="de-DE" altLang="de-DE" dirty="0">
                <a:latin typeface="Calibri" panose="020F0502020204030204" pitchFamily="34" charset="0"/>
              </a:rPr>
              <a:t>unverändert von </a:t>
            </a:r>
            <a:r>
              <a:rPr lang="de-DE" altLang="de-DE" dirty="0" smtClean="0">
                <a:latin typeface="Calibri" panose="020F0502020204030204" pitchFamily="34" charset="0"/>
              </a:rPr>
              <a:t>echo-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armer </a:t>
            </a:r>
            <a:r>
              <a:rPr lang="de-DE" altLang="de-DE" dirty="0">
                <a:latin typeface="Calibri" panose="020F0502020204030204" pitchFamily="34" charset="0"/>
              </a:rPr>
              <a:t>Flüssigkeit umgeben,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die </a:t>
            </a:r>
            <a:r>
              <a:rPr lang="de-DE" altLang="de-DE" dirty="0">
                <a:latin typeface="Calibri" panose="020F0502020204030204" pitchFamily="34" charset="0"/>
              </a:rPr>
              <a:t>Zystenwand ist (noch)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nicht </a:t>
            </a:r>
            <a:r>
              <a:rPr lang="de-DE" altLang="de-DE" dirty="0">
                <a:latin typeface="Calibri" panose="020F0502020204030204" pitchFamily="34" charset="0"/>
              </a:rPr>
              <a:t>verkalkt, aber im vgl. </a:t>
            </a:r>
            <a:endParaRPr lang="de-DE" altLang="de-DE" dirty="0" smtClean="0">
              <a:latin typeface="Calibri" panose="020F0502020204030204" pitchFamily="34" charset="0"/>
            </a:endParaRPr>
          </a:p>
          <a:p>
            <a:r>
              <a:rPr lang="de-DE" altLang="de-DE" dirty="0" smtClean="0">
                <a:latin typeface="Calibri" panose="020F0502020204030204" pitchFamily="34" charset="0"/>
              </a:rPr>
              <a:t>deutlich schmaler.</a:t>
            </a:r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8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57200"/>
            <a:ext cx="89154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114300"/>
            <a:ext cx="6135687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8600"/>
            <a:ext cx="84582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0"/>
            <a:ext cx="4443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01604" y="1550397"/>
            <a:ext cx="780822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Calibri" panose="020F0502020204030204" pitchFamily="34" charset="0"/>
              </a:rPr>
              <a:t>68-jährige Patientin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Calibri" panose="020F0502020204030204" pitchFamily="34" charset="0"/>
              </a:rPr>
              <a:t>Keine wesentlichen Vorerkrankungen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Calibri" panose="020F0502020204030204" pitchFamily="34" charset="0"/>
              </a:rPr>
              <a:t>Im April 2015: plötzliche Gelbsucht, leichtes Ziehen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	</a:t>
            </a:r>
            <a:r>
              <a:rPr lang="de-DE" sz="2400" dirty="0" smtClean="0">
                <a:latin typeface="Calibri" panose="020F0502020204030204" pitchFamily="34" charset="0"/>
              </a:rPr>
              <a:t>im Oberbauch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Calibri" panose="020F0502020204030204" pitchFamily="34" charset="0"/>
              </a:rPr>
              <a:t>Hundebesitzerin, viele Spaziergänge im Englischen Garten </a:t>
            </a:r>
          </a:p>
          <a:p>
            <a:r>
              <a:rPr lang="de-DE" sz="2400" dirty="0">
                <a:latin typeface="Calibri" panose="020F0502020204030204" pitchFamily="34" charset="0"/>
              </a:rPr>
              <a:t>	</a:t>
            </a:r>
            <a:r>
              <a:rPr lang="de-DE" sz="2400" dirty="0" smtClean="0">
                <a:latin typeface="Calibri" panose="020F0502020204030204" pitchFamily="34" charset="0"/>
              </a:rPr>
              <a:t>und Wald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Calibri" panose="020F0502020204030204" pitchFamily="34" charset="0"/>
              </a:rPr>
              <a:t>1994 Verzehr von Blaubeeren</a:t>
            </a:r>
            <a:endParaRPr lang="de-DE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</a:rPr>
              <a:t>In Istanbul </a:t>
            </a:r>
            <a:r>
              <a:rPr lang="de-DE" sz="2400" dirty="0" smtClean="0">
                <a:latin typeface="Calibri" panose="020F0502020204030204" pitchFamily="34" charset="0"/>
              </a:rPr>
              <a:t>aufgewachsen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latin typeface="Calibri" panose="020F0502020204030204" pitchFamily="34" charset="0"/>
              </a:rPr>
              <a:t>Beruf: Journalistin, Reisetätigkeit</a:t>
            </a:r>
            <a:endParaRPr lang="de-DE" sz="2400" dirty="0">
              <a:latin typeface="Calibri" panose="020F0502020204030204" pitchFamily="34" charset="0"/>
            </a:endParaRPr>
          </a:p>
          <a:p>
            <a:endParaRPr lang="de-DE" sz="2400" dirty="0" smtClean="0">
              <a:latin typeface="Calibri" panose="020F0502020204030204" pitchFamily="34" charset="0"/>
            </a:endParaRPr>
          </a:p>
          <a:p>
            <a:r>
              <a:rPr lang="de-DE" sz="2400" dirty="0" smtClean="0">
                <a:latin typeface="Calibri" panose="020F0502020204030204" pitchFamily="34" charset="0"/>
              </a:rPr>
              <a:t>Bilirubin 3,1 </a:t>
            </a:r>
            <a:r>
              <a:rPr lang="de-DE" sz="2400" dirty="0" err="1" smtClean="0">
                <a:latin typeface="Calibri" panose="020F0502020204030204" pitchFamily="34" charset="0"/>
              </a:rPr>
              <a:t>ng</a:t>
            </a:r>
            <a:r>
              <a:rPr lang="de-DE" sz="2400" dirty="0" smtClean="0">
                <a:latin typeface="Calibri" panose="020F0502020204030204" pitchFamily="34" charset="0"/>
              </a:rPr>
              <a:t>/ml</a:t>
            </a:r>
          </a:p>
          <a:p>
            <a:endParaRPr lang="de-DE" sz="2400" dirty="0" smtClean="0">
              <a:latin typeface="Calibri" panose="020F0502020204030204" pitchFamily="34" charset="0"/>
            </a:endParaRPr>
          </a:p>
          <a:p>
            <a:endParaRPr lang="de-DE" sz="2400" dirty="0"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267744" y="404664"/>
            <a:ext cx="5208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Klinischer Fall am </a:t>
            </a:r>
            <a:r>
              <a:rPr lang="de-DE" sz="28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RdI</a:t>
            </a: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/</a:t>
            </a:r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S</a:t>
            </a:r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tation 2/4 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8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4319857" cy="295232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4176156" cy="295232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19264" y="5229200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</a:rPr>
              <a:t>Oberbauch-</a:t>
            </a:r>
            <a:r>
              <a:rPr lang="de-DE" dirty="0" err="1">
                <a:latin typeface="Calibri" panose="020F0502020204030204" pitchFamily="34" charset="0"/>
              </a:rPr>
              <a:t>Sono</a:t>
            </a:r>
            <a:r>
              <a:rPr lang="de-DE" dirty="0">
                <a:latin typeface="Calibri" panose="020F0502020204030204" pitchFamily="34" charset="0"/>
              </a:rPr>
              <a:t>: RF 4x4cm mit Verkalkung solitär leicht diffus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483768" y="836712"/>
            <a:ext cx="367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Oberbauchsonographie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lang="de-DE" altLang="de-DE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de-DE" altLang="de-DE" sz="3200"/>
          </a:p>
        </p:txBody>
      </p:sp>
      <p:pic>
        <p:nvPicPr>
          <p:cNvPr id="3077" name="Picture 5" descr="20150325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4313"/>
            <a:ext cx="77724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rafi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87400"/>
            <a:ext cx="6400800" cy="52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Serologische Befunde</a:t>
            </a:r>
            <a:endParaRPr lang="de-DE" sz="2800" b="1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1824" y="1752600"/>
            <a:ext cx="7772400" cy="1231776"/>
          </a:xfrm>
        </p:spPr>
        <p:txBody>
          <a:bodyPr/>
          <a:lstStyle/>
          <a:p>
            <a:r>
              <a:rPr lang="de-DE" sz="2000" dirty="0" smtClean="0">
                <a:latin typeface="Calibri" panose="020F0502020204030204" pitchFamily="34" charset="0"/>
              </a:rPr>
              <a:t>MIH: </a:t>
            </a:r>
            <a:r>
              <a:rPr lang="de-DE" sz="2000" dirty="0" err="1" smtClean="0">
                <a:latin typeface="Calibri" panose="020F0502020204030204" pitchFamily="34" charset="0"/>
              </a:rPr>
              <a:t>E.granulosus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r>
              <a:rPr lang="de-DE" sz="2000" dirty="0">
                <a:latin typeface="Calibri" panose="020F0502020204030204" pitchFamily="34" charset="0"/>
              </a:rPr>
              <a:t>ELISA </a:t>
            </a:r>
            <a:r>
              <a:rPr lang="de-DE" sz="2000" i="1" dirty="0">
                <a:latin typeface="Calibri" panose="020F0502020204030204" pitchFamily="34" charset="0"/>
              </a:rPr>
              <a:t>und</a:t>
            </a:r>
            <a:r>
              <a:rPr lang="de-DE" sz="2000" dirty="0">
                <a:latin typeface="Calibri" panose="020F0502020204030204" pitchFamily="34" charset="0"/>
              </a:rPr>
              <a:t> E. </a:t>
            </a:r>
            <a:r>
              <a:rPr lang="de-DE" sz="2000" dirty="0" err="1">
                <a:latin typeface="Calibri" panose="020F0502020204030204" pitchFamily="34" charset="0"/>
              </a:rPr>
              <a:t>multilocularis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smtClean="0">
                <a:latin typeface="Calibri" panose="020F0502020204030204" pitchFamily="34" charset="0"/>
              </a:rPr>
              <a:t>positiv</a:t>
            </a:r>
            <a:endParaRPr lang="de-DE" sz="2000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919768" y="3284984"/>
            <a:ext cx="74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</a:rPr>
              <a:t>Referenzlabor Uni Würzburg/Prof. K. Brehm: </a:t>
            </a:r>
          </a:p>
          <a:p>
            <a:pPr lvl="1"/>
            <a:r>
              <a:rPr lang="de-DE" sz="2000" dirty="0">
                <a:latin typeface="Calibri" panose="020F0502020204030204" pitchFamily="34" charset="0"/>
              </a:rPr>
              <a:t>HAT Suchtest 1: 320 (E. </a:t>
            </a:r>
            <a:r>
              <a:rPr lang="de-DE" sz="2000" dirty="0" err="1">
                <a:latin typeface="Calibri" panose="020F0502020204030204" pitchFamily="34" charset="0"/>
              </a:rPr>
              <a:t>granulosus</a:t>
            </a:r>
            <a:r>
              <a:rPr lang="de-DE" sz="2000" dirty="0">
                <a:latin typeface="Calibri" panose="020F0502020204030204" pitchFamily="34" charset="0"/>
              </a:rPr>
              <a:t> Antigen)</a:t>
            </a:r>
          </a:p>
          <a:p>
            <a:pPr lvl="1"/>
            <a:r>
              <a:rPr lang="de-DE" sz="2000" dirty="0">
                <a:latin typeface="Calibri" panose="020F0502020204030204" pitchFamily="34" charset="0"/>
              </a:rPr>
              <a:t>E. </a:t>
            </a:r>
            <a:r>
              <a:rPr lang="de-DE" sz="2000" dirty="0" err="1">
                <a:latin typeface="Calibri" panose="020F0502020204030204" pitchFamily="34" charset="0"/>
              </a:rPr>
              <a:t>multiloc</a:t>
            </a:r>
            <a:r>
              <a:rPr lang="de-DE" sz="2000" dirty="0">
                <a:latin typeface="Calibri" panose="020F0502020204030204" pitchFamily="34" charset="0"/>
              </a:rPr>
              <a:t>. Gesamtlarven ELISA: 6,7 Index positiv</a:t>
            </a:r>
          </a:p>
          <a:p>
            <a:pPr lvl="1"/>
            <a:r>
              <a:rPr lang="de-DE" sz="2000" dirty="0" err="1" smtClean="0">
                <a:latin typeface="Calibri" panose="020F0502020204030204" pitchFamily="34" charset="0"/>
              </a:rPr>
              <a:t>AntigenB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r>
              <a:rPr lang="de-DE" sz="2000" dirty="0">
                <a:latin typeface="Calibri" panose="020F0502020204030204" pitchFamily="34" charset="0"/>
              </a:rPr>
              <a:t>ELISA: 0,3 Index negativ</a:t>
            </a:r>
          </a:p>
          <a:p>
            <a:pPr lvl="1"/>
            <a:r>
              <a:rPr lang="de-DE" sz="2000" dirty="0" smtClean="0">
                <a:latin typeface="Calibri" panose="020F0502020204030204" pitchFamily="34" charset="0"/>
              </a:rPr>
              <a:t>Em10 ELISA</a:t>
            </a:r>
            <a:r>
              <a:rPr lang="de-DE" sz="2000" dirty="0">
                <a:latin typeface="Calibri" panose="020F0502020204030204" pitchFamily="34" charset="0"/>
              </a:rPr>
              <a:t>: 2,3 positiv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820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064000" cy="30353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7844"/>
            <a:ext cx="4064000" cy="30353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767004" y="764704"/>
            <a:ext cx="5477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Prinzregentenstrasse</a:t>
            </a:r>
            <a:r>
              <a:rPr lang="de-DE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am 15.5.13…..</a:t>
            </a:r>
            <a:endParaRPr lang="de-DE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4"/>
          <p:cNvSpPr txBox="1">
            <a:spLocks noChangeArrowheads="1"/>
          </p:cNvSpPr>
          <p:nvPr/>
        </p:nvSpPr>
        <p:spPr bwMode="auto">
          <a:xfrm>
            <a:off x="1043608" y="704850"/>
            <a:ext cx="62397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2800" b="1" dirty="0">
                <a:solidFill>
                  <a:srgbClr val="000066"/>
                </a:solidFill>
                <a:latin typeface="Calibri" panose="020F0502020204030204" pitchFamily="34" charset="0"/>
              </a:rPr>
              <a:t>Intestinale Nematoden (Geohelminthen)</a:t>
            </a:r>
          </a:p>
        </p:txBody>
      </p:sp>
      <p:sp>
        <p:nvSpPr>
          <p:cNvPr id="101379" name="Text Box 5"/>
          <p:cNvSpPr txBox="1">
            <a:spLocks noChangeArrowheads="1"/>
          </p:cNvSpPr>
          <p:nvPr/>
        </p:nvSpPr>
        <p:spPr bwMode="auto">
          <a:xfrm>
            <a:off x="827584" y="2132856"/>
            <a:ext cx="777244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u="sng" dirty="0">
                <a:latin typeface="Calibri" panose="020F0502020204030204" pitchFamily="34" charset="0"/>
              </a:rPr>
              <a:t>1. Direkte Übertragung</a:t>
            </a:r>
            <a:r>
              <a:rPr lang="de-DE" dirty="0">
                <a:latin typeface="Calibri" panose="020F0502020204030204" pitchFamily="34" charset="0"/>
              </a:rPr>
              <a:t> 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Eier sind sofort </a:t>
            </a:r>
            <a:r>
              <a:rPr lang="de-DE" dirty="0" smtClean="0">
                <a:latin typeface="Calibri" panose="020F0502020204030204" pitchFamily="34" charset="0"/>
              </a:rPr>
              <a:t>infektiös z.B. </a:t>
            </a:r>
            <a:r>
              <a:rPr lang="de-DE" dirty="0" err="1" smtClean="0">
                <a:latin typeface="Calibri" panose="020F0502020204030204" pitchFamily="34" charset="0"/>
              </a:rPr>
              <a:t>Trichuris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trichuria</a:t>
            </a:r>
            <a:r>
              <a:rPr lang="de-DE" dirty="0" smtClean="0">
                <a:latin typeface="Calibri" panose="020F0502020204030204" pitchFamily="34" charset="0"/>
              </a:rPr>
              <a:t>, Hakenwürmer</a:t>
            </a:r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b="1" u="sng" dirty="0">
                <a:latin typeface="Calibri" panose="020F0502020204030204" pitchFamily="34" charset="0"/>
              </a:rPr>
              <a:t>2. Direkt, aber mit Entwicklungszeit in der Umgebung</a:t>
            </a:r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Eier werden </a:t>
            </a:r>
            <a:r>
              <a:rPr lang="de-DE" dirty="0" smtClean="0">
                <a:latin typeface="Calibri" panose="020F0502020204030204" pitchFamily="34" charset="0"/>
              </a:rPr>
              <a:t>ausgeschieden z.B. </a:t>
            </a:r>
            <a:r>
              <a:rPr lang="de-DE" dirty="0" err="1" smtClean="0">
                <a:latin typeface="Calibri" panose="020F0502020204030204" pitchFamily="34" charset="0"/>
              </a:rPr>
              <a:t>Ascaris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lumbricoides</a:t>
            </a:r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endParaRPr lang="de-DE" dirty="0">
              <a:latin typeface="Calibri" panose="020F0502020204030204" pitchFamily="34" charset="0"/>
            </a:endParaRPr>
          </a:p>
          <a:p>
            <a:pPr eaLnBrk="1" hangingPunct="1"/>
            <a:r>
              <a:rPr lang="de-DE" b="1" u="sng" dirty="0">
                <a:latin typeface="Calibri" panose="020F0502020204030204" pitchFamily="34" charset="0"/>
              </a:rPr>
              <a:t>3. Larven infizieren durch die Haut</a:t>
            </a:r>
          </a:p>
          <a:p>
            <a:pPr eaLnBrk="1" hangingPunct="1"/>
            <a:r>
              <a:rPr lang="de-DE" dirty="0">
                <a:latin typeface="Calibri" panose="020F0502020204030204" pitchFamily="34" charset="0"/>
              </a:rPr>
              <a:t>	Entwicklungsstadien außerhalb des </a:t>
            </a:r>
            <a:r>
              <a:rPr lang="de-DE" dirty="0" smtClean="0">
                <a:latin typeface="Calibri" panose="020F0502020204030204" pitchFamily="34" charset="0"/>
              </a:rPr>
              <a:t>Körpers z.B. </a:t>
            </a:r>
            <a:r>
              <a:rPr lang="de-DE" dirty="0" err="1" smtClean="0">
                <a:latin typeface="Calibri" panose="020F0502020204030204" pitchFamily="34" charset="0"/>
              </a:rPr>
              <a:t>Strogyloides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stercoralis</a:t>
            </a:r>
            <a:endParaRPr lang="de-D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Filariose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534400" cy="4419600"/>
          </a:xfrm>
        </p:spPr>
        <p:txBody>
          <a:bodyPr/>
          <a:lstStyle/>
          <a:p>
            <a:pPr eaLnBrk="1" hangingPunct="1"/>
            <a:r>
              <a:rPr lang="de-DE" sz="2400" i="1" dirty="0" smtClean="0">
                <a:latin typeface="Calibri" panose="020F0502020204030204" pitchFamily="34" charset="0"/>
              </a:rPr>
              <a:t>Definition</a:t>
            </a:r>
            <a:r>
              <a:rPr lang="de-DE" sz="2400" dirty="0" smtClean="0">
                <a:latin typeface="Calibri" panose="020F0502020204030204" pitchFamily="34" charset="0"/>
              </a:rPr>
              <a:t>: Infektion mit </a:t>
            </a:r>
            <a:r>
              <a:rPr lang="de-DE" sz="2400" i="1" dirty="0" smtClean="0">
                <a:latin typeface="Calibri" panose="020F0502020204030204" pitchFamily="34" charset="0"/>
              </a:rPr>
              <a:t>Nematoden</a:t>
            </a:r>
            <a:r>
              <a:rPr lang="de-DE" sz="2400" dirty="0" smtClean="0">
                <a:latin typeface="Calibri" panose="020F0502020204030204" pitchFamily="34" charset="0"/>
              </a:rPr>
              <a:t>, die durch </a:t>
            </a:r>
            <a:r>
              <a:rPr lang="de-DE" sz="2400" i="1" dirty="0" smtClean="0">
                <a:latin typeface="Calibri" panose="020F0502020204030204" pitchFamily="34" charset="0"/>
              </a:rPr>
              <a:t>Vektoren</a:t>
            </a:r>
            <a:r>
              <a:rPr lang="de-DE" sz="2400" dirty="0" smtClean="0">
                <a:latin typeface="Calibri" panose="020F0502020204030204" pitchFamily="34" charset="0"/>
              </a:rPr>
              <a:t> übertragen werden und im </a:t>
            </a:r>
            <a:r>
              <a:rPr lang="de-DE" sz="2400" i="1" dirty="0" smtClean="0">
                <a:latin typeface="Calibri" panose="020F0502020204030204" pitchFamily="34" charset="0"/>
              </a:rPr>
              <a:t>Gewebe </a:t>
            </a:r>
            <a:r>
              <a:rPr lang="de-DE" sz="2400" dirty="0" smtClean="0">
                <a:latin typeface="Calibri" panose="020F0502020204030204" pitchFamily="34" charset="0"/>
              </a:rPr>
              <a:t>des Wirtes leben</a:t>
            </a:r>
          </a:p>
          <a:p>
            <a:pPr eaLnBrk="1" hangingPunct="1">
              <a:buFontTx/>
              <a:buNone/>
            </a:pPr>
            <a:endParaRPr lang="de-DE" sz="24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de-DE" sz="2400" dirty="0" smtClean="0">
                <a:latin typeface="Calibri" panose="020F0502020204030204" pitchFamily="34" charset="0"/>
              </a:rPr>
              <a:t>Adulte Würmer (= </a:t>
            </a:r>
            <a:r>
              <a:rPr lang="de-DE" sz="2400" i="1" dirty="0" smtClean="0">
                <a:latin typeface="Calibri" panose="020F0502020204030204" pitchFamily="34" charset="0"/>
              </a:rPr>
              <a:t>Makrofilarien</a:t>
            </a:r>
            <a:r>
              <a:rPr lang="de-DE" sz="2400" dirty="0" smtClean="0">
                <a:latin typeface="Calibri" panose="020F0502020204030204" pitchFamily="34" charset="0"/>
              </a:rPr>
              <a:t>)  können bis zu </a:t>
            </a:r>
            <a:r>
              <a:rPr lang="de-DE" sz="2400" i="1" dirty="0" smtClean="0">
                <a:latin typeface="Calibri" panose="020F0502020204030204" pitchFamily="34" charset="0"/>
              </a:rPr>
              <a:t>20 Jahre</a:t>
            </a:r>
            <a:r>
              <a:rPr lang="de-DE" sz="2400" dirty="0" smtClean="0">
                <a:latin typeface="Calibri" panose="020F0502020204030204" pitchFamily="34" charset="0"/>
              </a:rPr>
              <a:t> überleben und scheiden </a:t>
            </a:r>
            <a:r>
              <a:rPr lang="de-DE" sz="2400" i="1" dirty="0" smtClean="0">
                <a:latin typeface="Calibri" panose="020F0502020204030204" pitchFamily="34" charset="0"/>
              </a:rPr>
              <a:t>Mikrofilarien </a:t>
            </a:r>
            <a:r>
              <a:rPr lang="de-DE" sz="2400" dirty="0" smtClean="0">
                <a:latin typeface="Calibri" panose="020F0502020204030204" pitchFamily="34" charset="0"/>
              </a:rPr>
              <a:t>aus, die im </a:t>
            </a:r>
            <a:r>
              <a:rPr lang="de-DE" sz="2400" i="1" dirty="0" smtClean="0">
                <a:latin typeface="Calibri" panose="020F0502020204030204" pitchFamily="34" charset="0"/>
              </a:rPr>
              <a:t>Blut</a:t>
            </a:r>
            <a:r>
              <a:rPr lang="de-DE" sz="2400" dirty="0" smtClean="0">
                <a:latin typeface="Calibri" panose="020F0502020204030204" pitchFamily="34" charset="0"/>
              </a:rPr>
              <a:t> oder in der </a:t>
            </a:r>
            <a:r>
              <a:rPr lang="de-DE" sz="2400" i="1" dirty="0" smtClean="0">
                <a:latin typeface="Calibri" panose="020F0502020204030204" pitchFamily="34" charset="0"/>
              </a:rPr>
              <a:t>Haut</a:t>
            </a:r>
            <a:r>
              <a:rPr lang="de-DE" sz="2400" dirty="0" smtClean="0">
                <a:latin typeface="Calibri" panose="020F0502020204030204" pitchFamily="34" charset="0"/>
              </a:rPr>
              <a:t> oft </a:t>
            </a:r>
            <a:r>
              <a:rPr lang="de-DE" sz="2400" i="1" dirty="0" smtClean="0">
                <a:latin typeface="Calibri" panose="020F0502020204030204" pitchFamily="34" charset="0"/>
              </a:rPr>
              <a:t>periodisch</a:t>
            </a:r>
            <a:r>
              <a:rPr lang="de-DE" sz="2400" dirty="0" smtClean="0">
                <a:latin typeface="Calibri" panose="020F0502020204030204" pitchFamily="34" charset="0"/>
              </a:rPr>
              <a:t> zirkulieren</a:t>
            </a:r>
          </a:p>
        </p:txBody>
      </p:sp>
    </p:spTree>
    <p:extLst>
      <p:ext uri="{BB962C8B-B14F-4D97-AF65-F5344CB8AC3E}">
        <p14:creationId xmlns:p14="http://schemas.microsoft.com/office/powerpoint/2010/main" val="1477215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Der allgemeine Filarienzyklus</a:t>
            </a:r>
          </a:p>
        </p:txBody>
      </p:sp>
      <p:grpSp>
        <p:nvGrpSpPr>
          <p:cNvPr id="4099" name="Gruppieren 9"/>
          <p:cNvGrpSpPr>
            <a:grpSpLocks/>
          </p:cNvGrpSpPr>
          <p:nvPr/>
        </p:nvGrpSpPr>
        <p:grpSpPr bwMode="auto">
          <a:xfrm>
            <a:off x="1760538" y="1219200"/>
            <a:ext cx="5352635" cy="5672115"/>
            <a:chOff x="1759878" y="1219200"/>
            <a:chExt cx="5353939" cy="5671838"/>
          </a:xfrm>
        </p:grpSpPr>
        <p:pic>
          <p:nvPicPr>
            <p:cNvPr id="4102" name="Picture 1028" descr="C:\Netzordner\Scans aus Manson\Übersicht Filariosenzyklen neu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0" y="1219200"/>
              <a:ext cx="4268788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3" name="Textfeld 5"/>
            <p:cNvSpPr txBox="1">
              <a:spLocks noChangeArrowheads="1"/>
            </p:cNvSpPr>
            <p:nvPr/>
          </p:nvSpPr>
          <p:spPr bwMode="auto">
            <a:xfrm>
              <a:off x="6643702" y="2824459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typeface="Calibri" panose="020F0502020204030204" pitchFamily="34" charset="0"/>
                </a:rPr>
                <a:t>L1</a:t>
              </a:r>
            </a:p>
          </p:txBody>
        </p:sp>
        <p:sp>
          <p:nvSpPr>
            <p:cNvPr id="4104" name="Textfeld 6"/>
            <p:cNvSpPr txBox="1">
              <a:spLocks noChangeArrowheads="1"/>
            </p:cNvSpPr>
            <p:nvPr/>
          </p:nvSpPr>
          <p:spPr bwMode="auto">
            <a:xfrm>
              <a:off x="4071934" y="6429396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typeface="Calibri" panose="020F0502020204030204" pitchFamily="34" charset="0"/>
                </a:rPr>
                <a:t>L2</a:t>
              </a:r>
            </a:p>
          </p:txBody>
        </p:sp>
        <p:sp>
          <p:nvSpPr>
            <p:cNvPr id="4105" name="Textfeld 7"/>
            <p:cNvSpPr txBox="1">
              <a:spLocks noChangeArrowheads="1"/>
            </p:cNvSpPr>
            <p:nvPr/>
          </p:nvSpPr>
          <p:spPr bwMode="auto">
            <a:xfrm>
              <a:off x="1759878" y="4824723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typeface="Calibri" panose="020F0502020204030204" pitchFamily="34" charset="0"/>
                </a:rPr>
                <a:t>L3</a:t>
              </a:r>
            </a:p>
          </p:txBody>
        </p:sp>
        <p:sp>
          <p:nvSpPr>
            <p:cNvPr id="4106" name="Textfeld 8"/>
            <p:cNvSpPr txBox="1">
              <a:spLocks noChangeArrowheads="1"/>
            </p:cNvSpPr>
            <p:nvPr/>
          </p:nvSpPr>
          <p:spPr bwMode="auto">
            <a:xfrm>
              <a:off x="1759878" y="2895897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typeface="Calibri" panose="020F0502020204030204" pitchFamily="34" charset="0"/>
                </a:rPr>
                <a:t>L4</a:t>
              </a:r>
            </a:p>
          </p:txBody>
        </p:sp>
      </p:grpSp>
      <p:cxnSp>
        <p:nvCxnSpPr>
          <p:cNvPr id="24" name="Gerade Verbindung mit Pfeil 23"/>
          <p:cNvCxnSpPr>
            <a:stCxn id="4105" idx="0"/>
            <a:endCxn id="4106" idx="2"/>
          </p:cNvCxnSpPr>
          <p:nvPr/>
        </p:nvCxnSpPr>
        <p:spPr>
          <a:xfrm flipV="1">
            <a:off x="1995538" y="3357644"/>
            <a:ext cx="0" cy="1467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feld 24"/>
          <p:cNvSpPr txBox="1">
            <a:spLocks noChangeArrowheads="1"/>
          </p:cNvSpPr>
          <p:nvPr/>
        </p:nvSpPr>
        <p:spPr bwMode="auto">
          <a:xfrm>
            <a:off x="508000" y="3857625"/>
            <a:ext cx="1635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Calibri" panose="020F0502020204030204" pitchFamily="34" charset="0"/>
              </a:rPr>
              <a:t>Vulnerabel!</a:t>
            </a:r>
          </a:p>
        </p:txBody>
      </p:sp>
    </p:spTree>
    <p:extLst>
      <p:ext uri="{BB962C8B-B14F-4D97-AF65-F5344CB8AC3E}">
        <p14:creationId xmlns:p14="http://schemas.microsoft.com/office/powerpoint/2010/main" val="38033341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4"/>
            <a:ext cx="7772400" cy="1143000"/>
          </a:xfrm>
        </p:spPr>
        <p:txBody>
          <a:bodyPr/>
          <a:lstStyle/>
          <a:p>
            <a:pPr eaLnBrk="1" hangingPunct="1"/>
            <a:r>
              <a:rPr lang="de-DE" sz="36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Einteilung der Filarien</a:t>
            </a:r>
          </a:p>
        </p:txBody>
      </p:sp>
      <p:pic>
        <p:nvPicPr>
          <p:cNvPr id="5123" name="Picture 4" descr="C:\Netzordner\Scans aus Manson\Übersicht Filariosen ne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79644"/>
            <a:ext cx="8001000" cy="413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feil nach unten 5"/>
          <p:cNvSpPr/>
          <p:nvPr/>
        </p:nvSpPr>
        <p:spPr>
          <a:xfrm>
            <a:off x="5000628" y="1357298"/>
            <a:ext cx="285752" cy="571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  <p:sp>
        <p:nvSpPr>
          <p:cNvPr id="7" name="Pfeil nach unten 6"/>
          <p:cNvSpPr/>
          <p:nvPr/>
        </p:nvSpPr>
        <p:spPr>
          <a:xfrm>
            <a:off x="6215074" y="1357298"/>
            <a:ext cx="285752" cy="571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03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C:\Clarissa\Parasitologie\Dias (Prof. Disko ua.)\Helminthen\Nematoden\Loa loa (Augenwurm)\Loa loa1394 ne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04800"/>
            <a:ext cx="401796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feld 4"/>
          <p:cNvSpPr txBox="1">
            <a:spLocks noChangeArrowheads="1"/>
          </p:cNvSpPr>
          <p:nvPr/>
        </p:nvSpPr>
        <p:spPr bwMode="auto">
          <a:xfrm>
            <a:off x="111233" y="304800"/>
            <a:ext cx="264318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dirty="0" smtClean="0">
                <a:latin typeface="Calibri" panose="020F0502020204030204" pitchFamily="34" charset="0"/>
              </a:rPr>
              <a:t>Merkmale der unterschiedlichen Filariosen:</a:t>
            </a:r>
          </a:p>
          <a:p>
            <a:endParaRPr lang="de-DE" dirty="0" smtClean="0">
              <a:latin typeface="Calibri" panose="020F0502020204030204" pitchFamily="34" charset="0"/>
            </a:endParaRPr>
          </a:p>
          <a:p>
            <a:r>
              <a:rPr lang="de-DE" dirty="0" smtClean="0">
                <a:latin typeface="Calibri" panose="020F0502020204030204" pitchFamily="34" charset="0"/>
              </a:rPr>
              <a:t>1) Larven </a:t>
            </a:r>
            <a:r>
              <a:rPr lang="de-DE" dirty="0">
                <a:latin typeface="Calibri" panose="020F0502020204030204" pitchFamily="34" charset="0"/>
              </a:rPr>
              <a:t>sind</a:t>
            </a:r>
          </a:p>
          <a:p>
            <a:r>
              <a:rPr lang="de-DE" dirty="0" smtClean="0">
                <a:latin typeface="Calibri" panose="020F0502020204030204" pitchFamily="34" charset="0"/>
              </a:rPr>
              <a:t>Mikrofilarien:</a:t>
            </a:r>
          </a:p>
          <a:p>
            <a:r>
              <a:rPr lang="de-DE" dirty="0" smtClean="0">
                <a:latin typeface="Calibri" panose="020F0502020204030204" pitchFamily="34" charset="0"/>
              </a:rPr>
              <a:t>ca. 100-300µm</a:t>
            </a:r>
          </a:p>
          <a:p>
            <a:endParaRPr lang="de-DE" dirty="0">
              <a:latin typeface="Calibri" panose="020F0502020204030204" pitchFamily="34" charset="0"/>
            </a:endParaRPr>
          </a:p>
          <a:p>
            <a:r>
              <a:rPr lang="de-DE" dirty="0" smtClean="0">
                <a:latin typeface="Calibri" panose="020F0502020204030204" pitchFamily="34" charset="0"/>
              </a:rPr>
              <a:t>2) Lage der Kerne:</a:t>
            </a:r>
          </a:p>
          <a:p>
            <a:r>
              <a:rPr lang="de-DE" dirty="0" smtClean="0">
                <a:latin typeface="Calibri" panose="020F0502020204030204" pitchFamily="34" charset="0"/>
              </a:rPr>
              <a:t>z.B. bis ins Ende oder nicht</a:t>
            </a:r>
          </a:p>
        </p:txBody>
      </p:sp>
    </p:spTree>
    <p:extLst>
      <p:ext uri="{BB962C8B-B14F-4D97-AF65-F5344CB8AC3E}">
        <p14:creationId xmlns:p14="http://schemas.microsoft.com/office/powerpoint/2010/main" val="17558023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>
              <a:latin typeface="Calibri" panose="020F0502020204030204" pitchFamily="34" charset="0"/>
            </a:endParaRPr>
          </a:p>
        </p:txBody>
      </p:sp>
      <p:pic>
        <p:nvPicPr>
          <p:cNvPr id="7171" name="Picture 4" descr="C:\Clarissa\Parasitologie\Dias (Prof. Disko ua.)\Helminthen\Nematoden\Loa loa (Augenwurm)\Loa loa1392 neu Entwicklu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80772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Geschweifte Klammer links 12"/>
          <p:cNvSpPr/>
          <p:nvPr/>
        </p:nvSpPr>
        <p:spPr>
          <a:xfrm rot="5400000">
            <a:off x="2250282" y="-678656"/>
            <a:ext cx="285750" cy="29289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173" name="Textfeld 13"/>
          <p:cNvSpPr txBox="1">
            <a:spLocks noChangeArrowheads="1"/>
          </p:cNvSpPr>
          <p:nvPr/>
        </p:nvSpPr>
        <p:spPr bwMode="auto">
          <a:xfrm>
            <a:off x="1115616" y="252413"/>
            <a:ext cx="25964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smtClean="0">
                <a:latin typeface="Calibri" panose="020F0502020204030204" pitchFamily="34" charset="0"/>
              </a:rPr>
              <a:t>3) mit </a:t>
            </a:r>
            <a:r>
              <a:rPr lang="de-DE" dirty="0">
                <a:latin typeface="Calibri" panose="020F0502020204030204" pitchFamily="34" charset="0"/>
              </a:rPr>
              <a:t>Hülle/</a:t>
            </a:r>
            <a:r>
              <a:rPr lang="de-DE" dirty="0" err="1">
                <a:latin typeface="Calibri" panose="020F0502020204030204" pitchFamily="34" charset="0"/>
              </a:rPr>
              <a:t>sheath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5" name="Geschweifte Klammer links 14"/>
          <p:cNvSpPr/>
          <p:nvPr/>
        </p:nvSpPr>
        <p:spPr>
          <a:xfrm rot="5400000">
            <a:off x="6250782" y="-964406"/>
            <a:ext cx="285750" cy="35004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175" name="Textfeld 15"/>
          <p:cNvSpPr txBox="1">
            <a:spLocks noChangeArrowheads="1"/>
          </p:cNvSpPr>
          <p:nvPr/>
        </p:nvSpPr>
        <p:spPr bwMode="auto">
          <a:xfrm>
            <a:off x="5214938" y="252413"/>
            <a:ext cx="2500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Calibri" panose="020F0502020204030204" pitchFamily="34" charset="0"/>
              </a:rPr>
              <a:t>ohne Hülle/sheath</a:t>
            </a:r>
          </a:p>
        </p:txBody>
      </p:sp>
    </p:spTree>
    <p:extLst>
      <p:ext uri="{BB962C8B-B14F-4D97-AF65-F5344CB8AC3E}">
        <p14:creationId xmlns:p14="http://schemas.microsoft.com/office/powerpoint/2010/main" val="8398860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62" y="33265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de-DE" sz="32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Die lymphatischen Filariosen </a:t>
            </a:r>
            <a:br>
              <a:rPr lang="de-DE" sz="3200" b="1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de-DE" sz="20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128 Mio. Infizierte (</a:t>
            </a:r>
            <a:r>
              <a:rPr lang="de-DE" sz="2000" b="1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va</a:t>
            </a:r>
            <a:r>
              <a:rPr lang="de-DE" sz="2000" b="1" dirty="0" smtClean="0">
                <a:solidFill>
                  <a:srgbClr val="000066"/>
                </a:solidFill>
                <a:latin typeface="Calibri" panose="020F0502020204030204" pitchFamily="34" charset="0"/>
              </a:rPr>
              <a:t>. Indien und Sub-Sahara); Risikopopulation: 750 Mio.</a:t>
            </a:r>
            <a:br>
              <a:rPr lang="de-DE" sz="2000" b="1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endParaRPr lang="de-DE" sz="2000" b="1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pic>
        <p:nvPicPr>
          <p:cNvPr id="10243" name="Picture 3" descr="Epidemiologie aus Lösch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1477562"/>
            <a:ext cx="7680325" cy="425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87409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uchereria bancrofti Zyklus aus Markell 8th edi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715094"/>
            <a:ext cx="5211763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feld 2"/>
          <p:cNvSpPr txBox="1">
            <a:spLocks noChangeArrowheads="1"/>
          </p:cNvSpPr>
          <p:nvPr/>
        </p:nvSpPr>
        <p:spPr bwMode="auto">
          <a:xfrm>
            <a:off x="107504" y="3041665"/>
            <a:ext cx="171758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600" b="1" dirty="0" err="1">
                <a:latin typeface="Calibri" panose="020F0502020204030204" pitchFamily="34" charset="0"/>
              </a:rPr>
              <a:t>Präpatenz</a:t>
            </a:r>
            <a:r>
              <a:rPr lang="de-DE" sz="1600" b="1" dirty="0">
                <a:latin typeface="Calibri" panose="020F0502020204030204" pitchFamily="34" charset="0"/>
              </a:rPr>
              <a:t>-</a:t>
            </a:r>
          </a:p>
          <a:p>
            <a:r>
              <a:rPr lang="de-DE" sz="1600" b="1" dirty="0">
                <a:latin typeface="Calibri" panose="020F0502020204030204" pitchFamily="34" charset="0"/>
              </a:rPr>
              <a:t>Phase: 7 </a:t>
            </a:r>
            <a:r>
              <a:rPr lang="de-DE" sz="1600" b="1" dirty="0" smtClean="0">
                <a:latin typeface="Calibri" panose="020F0502020204030204" pitchFamily="34" charset="0"/>
              </a:rPr>
              <a:t>Monate</a:t>
            </a:r>
          </a:p>
          <a:p>
            <a:r>
              <a:rPr lang="de-DE" sz="1600" b="1" dirty="0" smtClean="0">
                <a:latin typeface="Calibri" panose="020F0502020204030204" pitchFamily="34" charset="0"/>
              </a:rPr>
              <a:t>Aber: &gt;99% </a:t>
            </a:r>
            <a:r>
              <a:rPr lang="de-DE" sz="1600" b="1" dirty="0" err="1" smtClean="0">
                <a:latin typeface="Calibri" panose="020F0502020204030204" pitchFamily="34" charset="0"/>
              </a:rPr>
              <a:t>ent</a:t>
            </a:r>
            <a:r>
              <a:rPr lang="de-DE" sz="1600" b="1" dirty="0" smtClean="0">
                <a:latin typeface="Calibri" panose="020F0502020204030204" pitchFamily="34" charset="0"/>
              </a:rPr>
              <a:t>-</a:t>
            </a:r>
          </a:p>
          <a:p>
            <a:r>
              <a:rPr lang="de-DE" sz="1600" b="1" dirty="0">
                <a:latin typeface="Calibri" panose="020F0502020204030204" pitchFamily="34" charset="0"/>
              </a:rPr>
              <a:t>w</a:t>
            </a:r>
            <a:r>
              <a:rPr lang="de-DE" sz="1600" b="1" dirty="0" smtClean="0">
                <a:latin typeface="Calibri" panose="020F0502020204030204" pitchFamily="34" charset="0"/>
              </a:rPr>
              <a:t>ickeln sich </a:t>
            </a:r>
            <a:r>
              <a:rPr lang="de-DE" sz="1600" b="1" i="1" dirty="0" smtClean="0">
                <a:latin typeface="Calibri" panose="020F0502020204030204" pitchFamily="34" charset="0"/>
              </a:rPr>
              <a:t>nicht</a:t>
            </a:r>
            <a:r>
              <a:rPr lang="de-DE" sz="1600" b="1" dirty="0" smtClean="0">
                <a:latin typeface="Calibri" panose="020F0502020204030204" pitchFamily="34" charset="0"/>
              </a:rPr>
              <a:t> </a:t>
            </a:r>
          </a:p>
          <a:p>
            <a:r>
              <a:rPr lang="de-DE" sz="1600" b="1" dirty="0" smtClean="0">
                <a:latin typeface="Calibri" panose="020F0502020204030204" pitchFamily="34" charset="0"/>
              </a:rPr>
              <a:t>zu Adulten!!!</a:t>
            </a:r>
            <a:endParaRPr lang="de-DE" sz="1600" b="1" dirty="0">
              <a:latin typeface="Calibri" panose="020F0502020204030204" pitchFamily="34" charset="0"/>
            </a:endParaRPr>
          </a:p>
        </p:txBody>
      </p:sp>
      <p:sp>
        <p:nvSpPr>
          <p:cNvPr id="11268" name="Textfeld 3"/>
          <p:cNvSpPr txBox="1">
            <a:spLocks noChangeArrowheads="1"/>
          </p:cNvSpPr>
          <p:nvPr/>
        </p:nvSpPr>
        <p:spPr bwMode="auto">
          <a:xfrm>
            <a:off x="285750" y="1844824"/>
            <a:ext cx="15872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600" b="1" dirty="0">
                <a:latin typeface="Calibri" panose="020F0502020204030204" pitchFamily="34" charset="0"/>
              </a:rPr>
              <a:t>Im Hilus der LKN</a:t>
            </a:r>
          </a:p>
        </p:txBody>
      </p:sp>
      <p:sp>
        <p:nvSpPr>
          <p:cNvPr id="11269" name="Textfeld 4"/>
          <p:cNvSpPr txBox="1">
            <a:spLocks noChangeArrowheads="1"/>
          </p:cNvSpPr>
          <p:nvPr/>
        </p:nvSpPr>
        <p:spPr bwMode="auto">
          <a:xfrm>
            <a:off x="7305104" y="1643063"/>
            <a:ext cx="17273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600" b="1" dirty="0">
                <a:latin typeface="Calibri" panose="020F0502020204030204" pitchFamily="34" charset="0"/>
              </a:rPr>
              <a:t>Lebenserwartung:</a:t>
            </a:r>
          </a:p>
          <a:p>
            <a:r>
              <a:rPr lang="de-DE" sz="1600" b="1" dirty="0">
                <a:latin typeface="Calibri" panose="020F0502020204030204" pitchFamily="34" charset="0"/>
              </a:rPr>
              <a:t>5-10 Jahre</a:t>
            </a:r>
          </a:p>
        </p:txBody>
      </p:sp>
      <p:sp>
        <p:nvSpPr>
          <p:cNvPr id="6" name="Textfeld 4"/>
          <p:cNvSpPr txBox="1">
            <a:spLocks noChangeArrowheads="1"/>
          </p:cNvSpPr>
          <p:nvPr/>
        </p:nvSpPr>
        <p:spPr bwMode="auto">
          <a:xfrm>
            <a:off x="3326941" y="283844"/>
            <a:ext cx="22531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b="1" dirty="0" smtClean="0">
                <a:latin typeface="Calibri" panose="020F0502020204030204" pitchFamily="34" charset="0"/>
              </a:rPr>
              <a:t>Einziger Wirt: Mensch</a:t>
            </a:r>
            <a:endParaRPr lang="de-DE" sz="1600" b="1" dirty="0">
              <a:latin typeface="Calibri" panose="020F0502020204030204" pitchFamily="34" charset="0"/>
            </a:endParaRPr>
          </a:p>
        </p:txBody>
      </p:sp>
      <p:sp>
        <p:nvSpPr>
          <p:cNvPr id="7" name="Textfeld 4"/>
          <p:cNvSpPr txBox="1">
            <a:spLocks noChangeArrowheads="1"/>
          </p:cNvSpPr>
          <p:nvPr/>
        </p:nvSpPr>
        <p:spPr bwMode="auto">
          <a:xfrm>
            <a:off x="7363902" y="3636888"/>
            <a:ext cx="13773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sz="1600" b="1" dirty="0" smtClean="0">
                <a:latin typeface="Calibri" panose="020F0502020204030204" pitchFamily="34" charset="0"/>
              </a:rPr>
              <a:t>Nur 50% aller </a:t>
            </a:r>
          </a:p>
          <a:p>
            <a:pPr algn="ctr"/>
            <a:r>
              <a:rPr lang="de-DE" sz="1600" b="1" dirty="0" smtClean="0">
                <a:latin typeface="Calibri" panose="020F0502020204030204" pitchFamily="34" charset="0"/>
              </a:rPr>
              <a:t>Infizierten</a:t>
            </a:r>
            <a:endParaRPr lang="de-DE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2946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2830</Words>
  <Application>Microsoft Office PowerPoint</Application>
  <PresentationFormat>Bildschirmpräsentation (4:3)</PresentationFormat>
  <Paragraphs>695</Paragraphs>
  <Slides>225</Slides>
  <Notes>43</Notes>
  <HiddenSlides>51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225</vt:i4>
      </vt:variant>
    </vt:vector>
  </HeadingPairs>
  <TitlesOfParts>
    <vt:vector size="238" baseType="lpstr">
      <vt:lpstr>MS PGothic</vt:lpstr>
      <vt:lpstr>Arial</vt:lpstr>
      <vt:lpstr>Calibri</vt:lpstr>
      <vt:lpstr>Monotype Sorts</vt:lpstr>
      <vt:lpstr>Symbol</vt:lpstr>
      <vt:lpstr>Tahoma</vt:lpstr>
      <vt:lpstr>Times</vt:lpstr>
      <vt:lpstr>Times New Roman</vt:lpstr>
      <vt:lpstr>Wingdings</vt:lpstr>
      <vt:lpstr>Wingdings 3</vt:lpstr>
      <vt:lpstr>Standarddesign</vt:lpstr>
      <vt:lpstr>Bitmap</vt:lpstr>
      <vt:lpstr>Image File</vt:lpstr>
      <vt:lpstr>PowerPoint-Präsentation</vt:lpstr>
      <vt:lpstr>PowerPoint-Präsentation</vt:lpstr>
      <vt:lpstr>PowerPoint-Präsentation</vt:lpstr>
      <vt:lpstr>WHO Schätzung der Prävalenz von  einigen Helminthen  (2015)</vt:lpstr>
      <vt:lpstr>Helminthen und ihre zugehörigen Krankheitsbilder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Verbreitung Zystizerkose </vt:lpstr>
      <vt:lpstr>PowerPoint-Präsentation</vt:lpstr>
      <vt:lpstr>PowerPoint-Präsentation</vt:lpstr>
      <vt:lpstr>Zystizerkose </vt:lpstr>
      <vt:lpstr>PowerPoint-Präsentation</vt:lpstr>
      <vt:lpstr>PowerPoint-Präsentation</vt:lpstr>
      <vt:lpstr>PowerPoint-Präsentation</vt:lpstr>
      <vt:lpstr>PowerPoint-Präsentation</vt:lpstr>
      <vt:lpstr>Prevalence of NCC</vt:lpstr>
      <vt:lpstr>Klinik der Neurozystizerkose</vt:lpstr>
      <vt:lpstr>Pathologie der Neurozystizerkose</vt:lpstr>
      <vt:lpstr>PowerPoint-Präsentation</vt:lpstr>
      <vt:lpstr>Diagnostik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Weiterer Verlauf im Jahr 2013 </vt:lpstr>
      <vt:lpstr>Diagnostik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Initialer sonographischer und mikroskopischer Befund</vt:lpstr>
      <vt:lpstr>Die PAIR als therapeutischer Ansatz</vt:lpstr>
      <vt:lpstr>Sonographischer Verlauf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Serologische Befunde</vt:lpstr>
      <vt:lpstr>PowerPoint-Präsentation</vt:lpstr>
      <vt:lpstr>PowerPoint-Präsentation</vt:lpstr>
      <vt:lpstr>Filariose</vt:lpstr>
      <vt:lpstr>Der allgemeine Filarienzyklus</vt:lpstr>
      <vt:lpstr>Einteilung der Filarien</vt:lpstr>
      <vt:lpstr>PowerPoint-Präsentation</vt:lpstr>
      <vt:lpstr>PowerPoint-Präsentation</vt:lpstr>
      <vt:lpstr>Die lymphatischen Filariosen  128 Mio. Infizierte (va. Indien und Sub-Sahara); Risikopopulation: 750 Mio. </vt:lpstr>
      <vt:lpstr>PowerPoint-Präsentation</vt:lpstr>
      <vt:lpstr>PowerPoint-Präsentation</vt:lpstr>
      <vt:lpstr>PowerPoint-Präsentation</vt:lpstr>
      <vt:lpstr>Pathogenese und Immunologie</vt:lpstr>
      <vt:lpstr>PowerPoint-Präsentation</vt:lpstr>
      <vt:lpstr>PowerPoint-Präsentation</vt:lpstr>
      <vt:lpstr>PowerPoint-Präsentation</vt:lpstr>
      <vt:lpstr>PowerPoint-Präsentation</vt:lpstr>
      <vt:lpstr>Klinik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Labordiagnostik </vt:lpstr>
      <vt:lpstr>PowerPoint-Präsentation</vt:lpstr>
      <vt:lpstr>PowerPoint-Präsentation</vt:lpstr>
      <vt:lpstr>PowerPoint-Präsentation</vt:lpstr>
      <vt:lpstr>Apparative Diagnostik</vt:lpstr>
      <vt:lpstr>Therapie und Intervention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Pathogenese</vt:lpstr>
      <vt:lpstr>Symptome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Diagnostik</vt:lpstr>
      <vt:lpstr>PowerPoint-Präsentation</vt:lpstr>
      <vt:lpstr>PowerPoint-Präsentation</vt:lpstr>
      <vt:lpstr>Therapie</vt:lpstr>
      <vt:lpstr>Leber-, Darm- und Lungenegel</vt:lpstr>
      <vt:lpstr>Fasciola hepatica</vt:lpstr>
      <vt:lpstr>Epidemiologie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Pathologie und Klinik</vt:lpstr>
      <vt:lpstr>PowerPoint-Präsentation</vt:lpstr>
      <vt:lpstr>PowerPoint-Präsentation</vt:lpstr>
      <vt:lpstr>PowerPoint-Präsentation</vt:lpstr>
      <vt:lpstr>PowerPoint-Präsentation</vt:lpstr>
      <vt:lpstr>Der Zwischenwirt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Institut für Mikrobiologie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Georg Häcker</dc:creator>
  <cp:lastModifiedBy>Prazeres da Costa, Clarissa</cp:lastModifiedBy>
  <cp:revision>195</cp:revision>
  <dcterms:created xsi:type="dcterms:W3CDTF">2005-11-16T08:36:15Z</dcterms:created>
  <dcterms:modified xsi:type="dcterms:W3CDTF">2018-05-18T07:06:06Z</dcterms:modified>
</cp:coreProperties>
</file>